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jpeg" ContentType="image/jpeg"/>
  <Default Extension="xml" ContentType="application/xml"/>
  <Override PartName="/ppt/slides/slide9.xml" ContentType="application/vnd.openxmlformats-officedocument.presentationml.slide+xml"/>
  <Override PartName="/ppt/slides/slide11.xml" ContentType="application/vnd.openxmlformats-officedocument.presentationml.slide+xml"/>
  <Override PartName="/ppt/notesSlides/notesSlide3.xml" ContentType="application/vnd.openxmlformats-officedocument.presentationml.notes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slides/slide18.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Layouts/slideLayout12.xml" ContentType="application/vnd.openxmlformats-officedocument.presentationml.slideLayout+xml"/>
  <Override PartName="/ppt/slides/slide16.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9.xml" ContentType="application/vnd.openxmlformats-officedocument.presentationml.slideLayout+xml"/>
  <Override PartName="/ppt/notesSlides/notesSlide2.xml" ContentType="application/vnd.openxmlformats-officedocument.presentationml.notesSlide+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73" r:id="rId1"/>
  </p:sldMasterIdLst>
  <p:notesMasterIdLst>
    <p:notesMasterId r:id="rId20"/>
  </p:notesMasterIdLst>
  <p:sldIdLst>
    <p:sldId id="256" r:id="rId2"/>
    <p:sldId id="271"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2" r:id="rId17"/>
    <p:sldId id="273" r:id="rId18"/>
    <p:sldId id="274"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varScale="1">
        <p:scale>
          <a:sx n="82" d="100"/>
          <a:sy n="82" d="100"/>
        </p:scale>
        <p:origin x="-92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45DD9F-F17E-CB48-89D7-4D74DC492ED7}" type="datetimeFigureOut">
              <a:rPr lang="en-US" smtClean="0"/>
              <a:t>1/25/17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FD421E-DAF4-3249-927F-5E345292DD00}"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Ben Carson</a:t>
            </a:r>
            <a:r>
              <a:rPr lang="en-US" baseline="0" dirty="0" smtClean="0"/>
              <a:t> –</a:t>
            </a:r>
            <a:r>
              <a:rPr lang="en-US" baseline="0" smtClean="0"/>
              <a:t>Pres Candidate and Surgeon</a:t>
            </a:r>
            <a:endParaRPr lang="en-US" dirty="0"/>
          </a:p>
        </p:txBody>
      </p:sp>
      <p:sp>
        <p:nvSpPr>
          <p:cNvPr id="4" name="Slide Number Placeholder 3"/>
          <p:cNvSpPr>
            <a:spLocks noGrp="1"/>
          </p:cNvSpPr>
          <p:nvPr>
            <p:ph type="sldNum" sz="quarter" idx="10"/>
          </p:nvPr>
        </p:nvSpPr>
        <p:spPr/>
        <p:txBody>
          <a:bodyPr/>
          <a:lstStyle/>
          <a:p>
            <a:fld id="{38FD421E-DAF4-3249-927F-5E345292DD00}"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2" indent="0" algn="l" defTabSz="457200" rtl="0" eaLnBrk="1" fontAlgn="auto" latinLnBrk="0" hangingPunct="1">
              <a:lnSpc>
                <a:spcPct val="100000"/>
              </a:lnSpc>
              <a:spcBef>
                <a:spcPts val="0"/>
              </a:spcBef>
              <a:spcAft>
                <a:spcPts val="0"/>
              </a:spcAft>
              <a:buClrTx/>
              <a:buSzTx/>
              <a:buFontTx/>
              <a:buNone/>
              <a:tabLst/>
              <a:defRPr/>
            </a:pPr>
            <a:r>
              <a:rPr lang="en-US" dirty="0" smtClean="0"/>
              <a:t>Fountain</a:t>
            </a:r>
            <a:r>
              <a:rPr lang="en-US" baseline="0" dirty="0" smtClean="0"/>
              <a:t> - </a:t>
            </a:r>
            <a:r>
              <a:rPr lang="en-US" dirty="0" smtClean="0"/>
              <a:t>Environmentalist, Social justice Advocate, Student </a:t>
            </a:r>
          </a:p>
          <a:p>
            <a:endParaRPr lang="en-US" dirty="0"/>
          </a:p>
        </p:txBody>
      </p:sp>
      <p:sp>
        <p:nvSpPr>
          <p:cNvPr id="4" name="Slide Number Placeholder 3"/>
          <p:cNvSpPr>
            <a:spLocks noGrp="1"/>
          </p:cNvSpPr>
          <p:nvPr>
            <p:ph type="sldNum" sz="quarter" idx="10"/>
          </p:nvPr>
        </p:nvSpPr>
        <p:spPr/>
        <p:txBody>
          <a:bodyPr/>
          <a:lstStyle/>
          <a:p>
            <a:fld id="{38FD421E-DAF4-3249-927F-5E345292DD00}"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Bette J Dickerson, Editor</a:t>
            </a:r>
            <a:r>
              <a:rPr lang="en-US" baseline="0" dirty="0" smtClean="0"/>
              <a:t> - </a:t>
            </a:r>
            <a:r>
              <a:rPr lang="en-US" dirty="0" smtClean="0"/>
              <a:t> African American Single Mothers:  Understanding Their Lives</a:t>
            </a:r>
            <a:r>
              <a:rPr lang="en-US" baseline="0" dirty="0" smtClean="0"/>
              <a:t> and Families – these volumes are written to counter the research completed using conventional paradigms based on the dominant culture.  In this volume the AA single mom , mother-centered family is reevaluated to present a more clear and more affirming picture of the AA family actual structure and function</a:t>
            </a:r>
            <a:endParaRPr lang="en-US" dirty="0"/>
          </a:p>
        </p:txBody>
      </p:sp>
      <p:sp>
        <p:nvSpPr>
          <p:cNvPr id="4" name="Slide Number Placeholder 3"/>
          <p:cNvSpPr>
            <a:spLocks noGrp="1"/>
          </p:cNvSpPr>
          <p:nvPr>
            <p:ph type="sldNum" sz="quarter" idx="10"/>
          </p:nvPr>
        </p:nvSpPr>
        <p:spPr/>
        <p:txBody>
          <a:bodyPr/>
          <a:lstStyle/>
          <a:p>
            <a:fld id="{38FD421E-DAF4-3249-927F-5E345292DD00}" type="slidenum">
              <a:rPr lang="en-US" smtClean="0"/>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E84DDD7B-0339-DA4A-BF55-7F3113D2A613}" type="datetimeFigureOut">
              <a:rPr lang="en-US" smtClean="0"/>
              <a:t>1/24/17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376BC2-9CCD-FB41-AE2A-391A4D97064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E84DDD7B-0339-DA4A-BF55-7F3113D2A613}" type="datetimeFigureOut">
              <a:rPr lang="en-US" smtClean="0"/>
              <a:t>1/24/17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376BC2-9CCD-FB41-AE2A-391A4D97064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smtClean="0"/>
              <a:t>Click to edit Master title style</a:t>
            </a:r>
            <a:endParaRPr/>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E84DDD7B-0339-DA4A-BF55-7F3113D2A613}" type="datetimeFigureOut">
              <a:rPr lang="en-US" smtClean="0"/>
              <a:t>1/24/17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376BC2-9CCD-FB41-AE2A-391A4D97064A}" type="slidenum">
              <a:rPr lang="en-US" smtClean="0"/>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4DDD7B-0339-DA4A-BF55-7F3113D2A613}" type="datetimeFigureOut">
              <a:rPr lang="en-US" smtClean="0"/>
              <a:t>1/24/17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376BC2-9CCD-FB41-AE2A-391A4D97064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E84DDD7B-0339-DA4A-BF55-7F3113D2A613}" type="datetimeFigureOut">
              <a:rPr lang="en-US" smtClean="0"/>
              <a:t>1/24/17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376BC2-9CCD-FB41-AE2A-391A4D97064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E84DDD7B-0339-DA4A-BF55-7F3113D2A613}" type="datetimeFigureOut">
              <a:rPr lang="en-US" smtClean="0"/>
              <a:t>1/24/17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6376BC2-9CCD-FB41-AE2A-391A4D97064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E84DDD7B-0339-DA4A-BF55-7F3113D2A613}" type="datetimeFigureOut">
              <a:rPr lang="en-US" smtClean="0"/>
              <a:t>1/24/17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6376BC2-9CCD-FB41-AE2A-391A4D97064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4DDD7B-0339-DA4A-BF55-7F3113D2A613}" type="datetimeFigureOut">
              <a:rPr lang="en-US" smtClean="0"/>
              <a:t>1/24/17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6376BC2-9CCD-FB41-AE2A-391A4D97064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4DDD7B-0339-DA4A-BF55-7F3113D2A613}" type="datetimeFigureOut">
              <a:rPr lang="en-US" smtClean="0"/>
              <a:t>1/24/17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376BC2-9CCD-FB41-AE2A-391A4D97064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US"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4DDD7B-0339-DA4A-BF55-7F3113D2A613}" type="datetimeFigureOut">
              <a:rPr lang="en-US" smtClean="0"/>
              <a:t>1/24/17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376BC2-9CCD-FB41-AE2A-391A4D97064A}" type="slidenum">
              <a:rPr lang="en-US" smtClean="0"/>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E84DDD7B-0339-DA4A-BF55-7F3113D2A613}" type="datetimeFigureOut">
              <a:rPr lang="en-US" smtClean="0"/>
              <a:t>1/24/17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376BC2-9CCD-FB41-AE2A-391A4D97064A}"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E84DDD7B-0339-DA4A-BF55-7F3113D2A613}" type="datetimeFigureOut">
              <a:rPr lang="en-US" smtClean="0"/>
              <a:t>1/24/17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376BC2-9CCD-FB41-AE2A-391A4D97064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E84DDD7B-0339-DA4A-BF55-7F3113D2A613}" type="datetimeFigureOut">
              <a:rPr lang="en-US" smtClean="0"/>
              <a:t>1/24/17</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F6376BC2-9CCD-FB41-AE2A-391A4D97064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datacenter.kidscount.org/data/tables/107-children-in-single-parent-families-by%23detailed/1/any/false/867,133,38,35,18/10,168,9,12,1,13,185/431,432"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blackpast.org/primary/moynihan-report-1965%23sthash.9cpwHQxK.dpuf"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blackpast.org/primary/moynihan-report-1965%23sthash.9cpwHQxK.dpu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blackpast.org/primary/moynihan-report-1965%23sthash.9cpwHQxK.dpu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blackpast.org/primary/moynihan-report-1965%23sthash.9cpwHQxK.dpuf"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3200" dirty="0" smtClean="0"/>
              <a:t>“The Need and Blessing of Reconciliation and Justice for the African American Single Mom”</a:t>
            </a:r>
            <a:endParaRPr lang="en-US" sz="3200" dirty="0"/>
          </a:p>
        </p:txBody>
      </p:sp>
      <p:sp>
        <p:nvSpPr>
          <p:cNvPr id="3" name="Subtitle 2"/>
          <p:cNvSpPr>
            <a:spLocks noGrp="1"/>
          </p:cNvSpPr>
          <p:nvPr>
            <p:ph type="subTitle" idx="1"/>
          </p:nvPr>
        </p:nvSpPr>
        <p:spPr/>
        <p:txBody>
          <a:bodyPr>
            <a:normAutofit lnSpcReduction="10000"/>
          </a:bodyPr>
          <a:lstStyle/>
          <a:p>
            <a:r>
              <a:rPr lang="en-US" dirty="0" smtClean="0"/>
              <a:t>Reconciliation and Justice Conference</a:t>
            </a:r>
          </a:p>
          <a:p>
            <a:r>
              <a:rPr lang="en-US" dirty="0" smtClean="0"/>
              <a:t>NCF - St. Louis</a:t>
            </a:r>
          </a:p>
          <a:p>
            <a:r>
              <a:rPr lang="en-US" dirty="0" smtClean="0"/>
              <a:t>2017</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Quote</a:t>
            </a:r>
            <a:endParaRPr lang="en-US" dirty="0"/>
          </a:p>
        </p:txBody>
      </p:sp>
      <p:sp>
        <p:nvSpPr>
          <p:cNvPr id="3" name="Content Placeholder 2"/>
          <p:cNvSpPr>
            <a:spLocks noGrp="1"/>
          </p:cNvSpPr>
          <p:nvPr>
            <p:ph idx="1"/>
          </p:nvPr>
        </p:nvSpPr>
        <p:spPr/>
        <p:txBody>
          <a:bodyPr/>
          <a:lstStyle/>
          <a:p>
            <a:pPr>
              <a:buNone/>
            </a:pPr>
            <a:endParaRPr lang="en-US" dirty="0" smtClean="0"/>
          </a:p>
          <a:p>
            <a:pPr>
              <a:buNone/>
            </a:pPr>
            <a:r>
              <a:rPr lang="en-US" dirty="0" smtClean="0"/>
              <a:t>	</a:t>
            </a:r>
            <a:r>
              <a:rPr lang="en-US" sz="2800" i="1" dirty="0" smtClean="0"/>
              <a:t>We need to face the fact that when young girls have babies out of wedlock, most of the time their education ends with that first baby and those babies are 4 times as likely to grow up in poverty, end up in the penal system or the welfare system.</a:t>
            </a:r>
            <a:endParaRPr lang="en-US" sz="2800" i="1"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African American </a:t>
            </a:r>
            <a:br>
              <a:rPr lang="en-US" dirty="0" smtClean="0"/>
            </a:br>
            <a:r>
              <a:rPr lang="en-US" dirty="0" smtClean="0"/>
              <a:t>Single Mom </a:t>
            </a:r>
            <a:endParaRPr lang="en-US" dirty="0"/>
          </a:p>
        </p:txBody>
      </p:sp>
      <p:sp>
        <p:nvSpPr>
          <p:cNvPr id="3" name="Content Placeholder 2"/>
          <p:cNvSpPr>
            <a:spLocks noGrp="1"/>
          </p:cNvSpPr>
          <p:nvPr>
            <p:ph idx="1"/>
          </p:nvPr>
        </p:nvSpPr>
        <p:spPr/>
        <p:txBody>
          <a:bodyPr>
            <a:normAutofit fontScale="25000" lnSpcReduction="20000"/>
          </a:bodyPr>
          <a:lstStyle/>
          <a:p>
            <a:r>
              <a:rPr lang="en-US" sz="9600" dirty="0" smtClean="0"/>
              <a:t>Who is she?</a:t>
            </a:r>
          </a:p>
          <a:p>
            <a:pPr lvl="1"/>
            <a:r>
              <a:rPr lang="en-US" sz="8000" dirty="0" smtClean="0"/>
              <a:t>God’s view…A woman, made in the image of God, given dignity, worth and value.  She has character, is courageous and often the pillar of the family.</a:t>
            </a:r>
          </a:p>
          <a:p>
            <a:pPr lvl="1">
              <a:buNone/>
            </a:pPr>
            <a:endParaRPr lang="en-US" sz="8000" dirty="0" smtClean="0"/>
          </a:p>
          <a:p>
            <a:pPr lvl="1"/>
            <a:r>
              <a:rPr lang="en-US" sz="8000" dirty="0" smtClean="0"/>
              <a:t>Societal Views…Historically and Sadly Still Today</a:t>
            </a:r>
          </a:p>
          <a:p>
            <a:pPr lvl="2"/>
            <a:r>
              <a:rPr lang="en-US" sz="8000" dirty="0" smtClean="0"/>
              <a:t>Scapegoat – seen as responsible for the decline of the Black community at large…poverty, drugs, crime, </a:t>
            </a:r>
          </a:p>
          <a:p>
            <a:pPr lvl="2"/>
            <a:r>
              <a:rPr lang="en-US" sz="8000" dirty="0" smtClean="0"/>
              <a:t>Inferior, nonproductive, dysfunctional, source of social problems</a:t>
            </a:r>
          </a:p>
          <a:p>
            <a:pPr lvl="2"/>
            <a:r>
              <a:rPr lang="en-US" sz="8000" dirty="0" err="1" smtClean="0"/>
              <a:t>Rasheena</a:t>
            </a:r>
            <a:r>
              <a:rPr lang="en-US" sz="8000" dirty="0" smtClean="0"/>
              <a:t> Fountain – In The Huffington Post (4/2106), stated,</a:t>
            </a:r>
          </a:p>
          <a:p>
            <a:pPr lvl="2">
              <a:buNone/>
            </a:pPr>
            <a:r>
              <a:rPr lang="en-US" sz="8000" dirty="0" smtClean="0"/>
              <a:t>	“Black Single Mothers are More than Scapegoats”</a:t>
            </a:r>
          </a:p>
          <a:p>
            <a:pPr lvl="1">
              <a:buNone/>
            </a:pPr>
            <a:endParaRPr lang="en-US" sz="8000" dirty="0" smtClean="0"/>
          </a:p>
          <a:p>
            <a:pPr lvl="1">
              <a:buNone/>
            </a:pPr>
            <a:endParaRPr lang="en-US" sz="4211" dirty="0" smtClean="0"/>
          </a:p>
          <a:p>
            <a:pPr lvl="1">
              <a:buNone/>
            </a:pPr>
            <a:r>
              <a:rPr lang="en-US" sz="4211" dirty="0" smtClean="0"/>
              <a:t> </a:t>
            </a:r>
          </a:p>
          <a:p>
            <a:pPr lvl="1"/>
            <a:endParaRPr lang="en-US" dirty="0" smtClean="0"/>
          </a:p>
          <a:p>
            <a:pPr lvl="1"/>
            <a:endParaRPr lang="en-US" dirty="0" smtClean="0"/>
          </a:p>
          <a:p>
            <a:pPr lvl="1"/>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Statistics</a:t>
            </a:r>
            <a:endParaRPr lang="en-US" dirty="0"/>
          </a:p>
        </p:txBody>
      </p:sp>
      <p:sp>
        <p:nvSpPr>
          <p:cNvPr id="6" name="Content Placeholder 5"/>
          <p:cNvSpPr>
            <a:spLocks noGrp="1"/>
          </p:cNvSpPr>
          <p:nvPr>
            <p:ph idx="1"/>
          </p:nvPr>
        </p:nvSpPr>
        <p:spPr/>
        <p:txBody>
          <a:bodyPr>
            <a:normAutofit fontScale="92500"/>
          </a:bodyPr>
          <a:lstStyle/>
          <a:p>
            <a:pPr fontAlgn="base"/>
            <a:r>
              <a:rPr lang="en-US" b="1" i="1" dirty="0" smtClean="0"/>
              <a:t>Racial or ethnic </a:t>
            </a:r>
            <a:r>
              <a:rPr lang="en-US" b="1" i="1" dirty="0" smtClean="0"/>
              <a:t>group</a:t>
            </a:r>
            <a:r>
              <a:rPr lang="en-US" b="1" dirty="0" smtClean="0"/>
              <a:t>		        </a:t>
            </a:r>
            <a:r>
              <a:rPr lang="en-US" b="1" i="1" dirty="0" smtClean="0"/>
              <a:t>“Non</a:t>
            </a:r>
            <a:r>
              <a:rPr lang="en-US" b="1" i="1" dirty="0" smtClean="0"/>
              <a:t>-</a:t>
            </a:r>
            <a:r>
              <a:rPr lang="en-US" b="1" i="1" dirty="0" smtClean="0"/>
              <a:t>marital” Births</a:t>
            </a:r>
            <a:endParaRPr lang="en-US" b="1" dirty="0" smtClean="0"/>
          </a:p>
          <a:p>
            <a:pPr fontAlgn="base"/>
            <a:r>
              <a:rPr lang="en-US" dirty="0" smtClean="0"/>
              <a:t>Asian Americans and Pacific </a:t>
            </a:r>
            <a:r>
              <a:rPr lang="en-US" dirty="0" smtClean="0"/>
              <a:t>Islanders</a:t>
            </a:r>
            <a:r>
              <a:rPr lang="en-US" b="1" dirty="0" smtClean="0"/>
              <a:t>		</a:t>
            </a:r>
            <a:r>
              <a:rPr lang="en-US" dirty="0" smtClean="0"/>
              <a:t>17 </a:t>
            </a:r>
            <a:r>
              <a:rPr lang="en-US" dirty="0" smtClean="0"/>
              <a:t>percent</a:t>
            </a:r>
            <a:endParaRPr lang="en-US" b="1" dirty="0" smtClean="0"/>
          </a:p>
          <a:p>
            <a:pPr fontAlgn="base"/>
            <a:r>
              <a:rPr lang="en-US" dirty="0" smtClean="0"/>
              <a:t>Non-Hispanic </a:t>
            </a:r>
            <a:r>
              <a:rPr lang="en-US" dirty="0" smtClean="0"/>
              <a:t>whites				29 </a:t>
            </a:r>
            <a:r>
              <a:rPr lang="en-US" dirty="0" smtClean="0"/>
              <a:t>percent</a:t>
            </a:r>
            <a:endParaRPr lang="en-US" b="1" dirty="0" smtClean="0"/>
          </a:p>
          <a:p>
            <a:pPr fontAlgn="base"/>
            <a:r>
              <a:rPr lang="en-US" dirty="0" smtClean="0"/>
              <a:t>Hispanics</a:t>
            </a:r>
            <a:r>
              <a:rPr lang="en-US" b="1" dirty="0" smtClean="0"/>
              <a:t>						</a:t>
            </a:r>
            <a:r>
              <a:rPr lang="en-US" dirty="0" smtClean="0"/>
              <a:t>53 </a:t>
            </a:r>
            <a:r>
              <a:rPr lang="en-US" dirty="0" smtClean="0"/>
              <a:t>percent</a:t>
            </a:r>
            <a:endParaRPr lang="en-US" b="1" dirty="0" smtClean="0"/>
          </a:p>
          <a:p>
            <a:pPr fontAlgn="base"/>
            <a:r>
              <a:rPr lang="en-US" dirty="0" smtClean="0"/>
              <a:t>American Indian and Native </a:t>
            </a:r>
            <a:r>
              <a:rPr lang="en-US" dirty="0" smtClean="0"/>
              <a:t>Alaskans</a:t>
            </a:r>
            <a:r>
              <a:rPr lang="en-US" b="1" dirty="0" smtClean="0"/>
              <a:t>             </a:t>
            </a:r>
            <a:r>
              <a:rPr lang="en-US" dirty="0" smtClean="0"/>
              <a:t>66 </a:t>
            </a:r>
            <a:r>
              <a:rPr lang="en-US" dirty="0" smtClean="0"/>
              <a:t>percent</a:t>
            </a:r>
            <a:endParaRPr lang="en-US" b="1" dirty="0" smtClean="0"/>
          </a:p>
          <a:p>
            <a:pPr fontAlgn="base"/>
            <a:r>
              <a:rPr lang="en-US" dirty="0" smtClean="0"/>
              <a:t>Non-Hispanic </a:t>
            </a:r>
            <a:r>
              <a:rPr lang="en-US" dirty="0" smtClean="0"/>
              <a:t>blacks				73 </a:t>
            </a:r>
            <a:r>
              <a:rPr lang="en-US" dirty="0" smtClean="0"/>
              <a:t>percent</a:t>
            </a:r>
            <a:endParaRPr lang="en-US" b="1" dirty="0" smtClean="0"/>
          </a:p>
          <a:p>
            <a:r>
              <a:rPr lang="en-US" sz="1400" dirty="0" smtClean="0"/>
              <a:t>F</a:t>
            </a:r>
            <a:r>
              <a:rPr lang="en-US" sz="1400" dirty="0" smtClean="0"/>
              <a:t>ederal </a:t>
            </a:r>
            <a:r>
              <a:rPr lang="en-US" sz="1400" dirty="0" smtClean="0"/>
              <a:t>Centers for Disease Control and Prevention. published in August 2012 based on 2010 data</a:t>
            </a:r>
            <a:endParaRPr lang="en-US" sz="1400" b="1" dirty="0" smtClean="0"/>
          </a:p>
          <a:p>
            <a:endParaRPr lang="en-US" sz="1297"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Statistics</a:t>
            </a:r>
            <a:endParaRPr lang="en-US" dirty="0"/>
          </a:p>
        </p:txBody>
      </p:sp>
      <p:sp>
        <p:nvSpPr>
          <p:cNvPr id="3" name="Content Placeholder 2"/>
          <p:cNvSpPr>
            <a:spLocks noGrp="1"/>
          </p:cNvSpPr>
          <p:nvPr>
            <p:ph idx="1"/>
          </p:nvPr>
        </p:nvSpPr>
        <p:spPr/>
        <p:txBody>
          <a:bodyPr>
            <a:normAutofit fontScale="92500" lnSpcReduction="10000"/>
          </a:bodyPr>
          <a:lstStyle/>
          <a:p>
            <a:pPr fontAlgn="base"/>
            <a:r>
              <a:rPr lang="en-US" b="1" i="1" dirty="0" smtClean="0"/>
              <a:t>Racial or ethnic </a:t>
            </a:r>
            <a:r>
              <a:rPr lang="en-US" b="1" i="1" dirty="0" smtClean="0"/>
              <a:t>group</a:t>
            </a:r>
            <a:r>
              <a:rPr lang="en-US" b="1" dirty="0" smtClean="0"/>
              <a:t>   				</a:t>
            </a:r>
            <a:r>
              <a:rPr lang="en-US" b="1" i="1" dirty="0" smtClean="0"/>
              <a:t>Children </a:t>
            </a:r>
            <a:r>
              <a:rPr lang="en-US" b="1" i="1" dirty="0" smtClean="0"/>
              <a:t>in single-parent </a:t>
            </a:r>
            <a:r>
              <a:rPr lang="en-US" b="1" i="1" dirty="0" smtClean="0"/>
              <a:t>families</a:t>
            </a:r>
          </a:p>
          <a:p>
            <a:pPr fontAlgn="base"/>
            <a:r>
              <a:rPr lang="en-US" dirty="0" smtClean="0"/>
              <a:t>Asian </a:t>
            </a:r>
            <a:r>
              <a:rPr lang="en-US" dirty="0" smtClean="0"/>
              <a:t>Americans and Pacific </a:t>
            </a:r>
            <a:r>
              <a:rPr lang="en-US" dirty="0" smtClean="0"/>
              <a:t>Islanders</a:t>
            </a:r>
            <a:r>
              <a:rPr lang="en-US" b="1" dirty="0" smtClean="0"/>
              <a:t>		</a:t>
            </a:r>
            <a:r>
              <a:rPr lang="en-US" dirty="0" smtClean="0"/>
              <a:t>17 </a:t>
            </a:r>
            <a:r>
              <a:rPr lang="en-US" dirty="0" smtClean="0"/>
              <a:t>percent</a:t>
            </a:r>
            <a:endParaRPr lang="en-US" b="1" dirty="0" smtClean="0"/>
          </a:p>
          <a:p>
            <a:pPr fontAlgn="base"/>
            <a:r>
              <a:rPr lang="en-US" dirty="0" smtClean="0"/>
              <a:t>Non-Hispanic </a:t>
            </a:r>
            <a:r>
              <a:rPr lang="en-US" dirty="0" smtClean="0"/>
              <a:t>white				25 </a:t>
            </a:r>
            <a:r>
              <a:rPr lang="en-US" dirty="0" smtClean="0"/>
              <a:t>percent</a:t>
            </a:r>
            <a:endParaRPr lang="en-US" b="1" dirty="0" smtClean="0"/>
          </a:p>
          <a:p>
            <a:pPr fontAlgn="base"/>
            <a:r>
              <a:rPr lang="en-US" dirty="0" smtClean="0"/>
              <a:t>Hispanics</a:t>
            </a:r>
            <a:r>
              <a:rPr lang="en-US" b="1" dirty="0" smtClean="0"/>
              <a:t>						</a:t>
            </a:r>
            <a:r>
              <a:rPr lang="en-US" dirty="0" smtClean="0"/>
              <a:t>42 </a:t>
            </a:r>
            <a:r>
              <a:rPr lang="en-US" dirty="0" smtClean="0"/>
              <a:t>percent</a:t>
            </a:r>
            <a:endParaRPr lang="en-US" b="1" dirty="0" smtClean="0"/>
          </a:p>
          <a:p>
            <a:pPr fontAlgn="base"/>
            <a:r>
              <a:rPr lang="en-US" dirty="0" smtClean="0"/>
              <a:t>American Indian and Native </a:t>
            </a:r>
            <a:r>
              <a:rPr lang="en-US" dirty="0" smtClean="0"/>
              <a:t>Alaskans</a:t>
            </a:r>
            <a:r>
              <a:rPr lang="en-US" b="1" dirty="0" smtClean="0"/>
              <a:t>             </a:t>
            </a:r>
            <a:r>
              <a:rPr lang="en-US" dirty="0" smtClean="0"/>
              <a:t>53 </a:t>
            </a:r>
            <a:r>
              <a:rPr lang="en-US" dirty="0" smtClean="0"/>
              <a:t>percent</a:t>
            </a:r>
            <a:endParaRPr lang="en-US" b="1" dirty="0" smtClean="0"/>
          </a:p>
          <a:p>
            <a:pPr fontAlgn="base"/>
            <a:r>
              <a:rPr lang="en-US" dirty="0" smtClean="0"/>
              <a:t>Non-Hispanic </a:t>
            </a:r>
            <a:r>
              <a:rPr lang="en-US" dirty="0" smtClean="0"/>
              <a:t>blacks</a:t>
            </a:r>
            <a:r>
              <a:rPr lang="en-US" b="1" dirty="0" smtClean="0"/>
              <a:t>				</a:t>
            </a:r>
            <a:r>
              <a:rPr lang="en-US" dirty="0" smtClean="0"/>
              <a:t>67 percent</a:t>
            </a:r>
          </a:p>
          <a:p>
            <a:pPr fontAlgn="base"/>
            <a:r>
              <a:rPr lang="en-US" sz="1400" dirty="0" smtClean="0"/>
              <a:t>Summary of 2011 Census Bureau data compiled by </a:t>
            </a:r>
            <a:r>
              <a:rPr lang="en-US" sz="1400" dirty="0" smtClean="0">
                <a:hlinkClick r:id="rId2"/>
              </a:rPr>
              <a:t>Kids Count</a:t>
            </a:r>
            <a:r>
              <a:rPr lang="en-US" sz="1400" dirty="0" smtClean="0"/>
              <a:t>, a project of the Annie E. Casey Foundation.  </a:t>
            </a:r>
            <a:endParaRPr lang="en-US" sz="1297" b="1"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Moynihan Report 1965</a:t>
            </a:r>
            <a:br>
              <a:rPr lang="en-US" dirty="0" smtClean="0"/>
            </a:br>
            <a:endParaRPr lang="en-US" dirty="0"/>
          </a:p>
        </p:txBody>
      </p:sp>
      <p:sp>
        <p:nvSpPr>
          <p:cNvPr id="3" name="Content Placeholder 2"/>
          <p:cNvSpPr>
            <a:spLocks noGrp="1"/>
          </p:cNvSpPr>
          <p:nvPr>
            <p:ph idx="1"/>
          </p:nvPr>
        </p:nvSpPr>
        <p:spPr/>
        <p:txBody>
          <a:bodyPr>
            <a:normAutofit/>
          </a:bodyPr>
          <a:lstStyle/>
          <a:p>
            <a:r>
              <a:rPr lang="en-US" b="1" dirty="0" smtClean="0"/>
              <a:t>The Tangle of Pathology</a:t>
            </a:r>
          </a:p>
          <a:p>
            <a:r>
              <a:rPr lang="en-US" dirty="0" smtClean="0"/>
              <a:t>In essence, the Negro community has been forced into a matriarchal structure which, because it is to out of line with the rest of the American society, seriously retards the progress of the group as a whole, and imposes a crushing burden on the Negro male and, in consequence, on a great many Negro women as </a:t>
            </a:r>
            <a:r>
              <a:rPr lang="en-US" dirty="0" smtClean="0"/>
              <a:t>well.  </a:t>
            </a:r>
          </a:p>
          <a:p>
            <a:pPr>
              <a:buNone/>
            </a:pPr>
            <a:r>
              <a:rPr lang="en-US" sz="1297" dirty="0" smtClean="0"/>
              <a:t>	The </a:t>
            </a:r>
            <a:r>
              <a:rPr lang="en-US" sz="1297" dirty="0" smtClean="0"/>
              <a:t>Negro Family: The Case For National Action Office of Policy Planning and Research United States Department of Labor March 1965 - See more at: </a:t>
            </a:r>
            <a:r>
              <a:rPr lang="en-US" sz="1297" dirty="0" smtClean="0">
                <a:hlinkClick r:id="rId2"/>
              </a:rPr>
              <a:t>http://www.blackpast.org/primary/moynihan-report-1965#sthash.9cpwHQxK.dpuf</a:t>
            </a:r>
            <a:endParaRPr lang="en-US" sz="1297" b="1" dirty="0" smtClean="0"/>
          </a:p>
          <a:p>
            <a:endParaRPr lang="en-US" sz="1297" b="1" dirty="0" smtClean="0"/>
          </a:p>
          <a:p>
            <a:pPr>
              <a:buNone/>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Moynihan Report 1965</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There is, presumably, no special reason why a society in which males are dominant in family relationships is to be preferred to a matriarchal arrangement. However, it is clearly a disadvantage for a minority group to be operating on one principle, while the great majority of the population, and the one with the most advantages to begin with, is operating on another. This is the present situation of the Negro. Ours is a society which presumes male leadership in private and public affairs. The arrangements of society facilitate such leadership and reward it. A subculture, such as that of the Negro American, in which this is not the pattern, is placed at a distinct disadvantage.</a:t>
            </a:r>
            <a:r>
              <a:rPr lang="en-US" dirty="0" smtClean="0"/>
              <a:t> – </a:t>
            </a:r>
          </a:p>
          <a:p>
            <a:r>
              <a:rPr lang="en-US" sz="1297" dirty="0" smtClean="0"/>
              <a:t>See </a:t>
            </a:r>
            <a:r>
              <a:rPr lang="en-US" sz="1297" dirty="0" smtClean="0"/>
              <a:t>more at: </a:t>
            </a:r>
            <a:r>
              <a:rPr lang="en-US" sz="1297" dirty="0" smtClean="0">
                <a:hlinkClick r:id="rId2"/>
              </a:rPr>
              <a:t>http://www.blackpast.org/primary/moynihan-report-1965#sthash.</a:t>
            </a:r>
            <a:r>
              <a:rPr lang="en-US" sz="1297" dirty="0" smtClean="0">
                <a:hlinkClick r:id="rId2"/>
              </a:rPr>
              <a:t>9cpwHQxK.dpuf</a:t>
            </a:r>
            <a:endParaRPr lang="en-US" sz="1297" dirty="0" smtClean="0"/>
          </a:p>
          <a:p>
            <a:endParaRPr lang="en-US" sz="1297" b="1"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Moynihan Report 1965</a:t>
            </a:r>
            <a:endParaRPr lang="en-US" dirty="0"/>
          </a:p>
        </p:txBody>
      </p:sp>
      <p:sp>
        <p:nvSpPr>
          <p:cNvPr id="3" name="Content Placeholder 2"/>
          <p:cNvSpPr>
            <a:spLocks noGrp="1"/>
          </p:cNvSpPr>
          <p:nvPr>
            <p:ph idx="1"/>
          </p:nvPr>
        </p:nvSpPr>
        <p:spPr/>
        <p:txBody>
          <a:bodyPr/>
          <a:lstStyle/>
          <a:p>
            <a:r>
              <a:rPr lang="en-US" dirty="0" smtClean="0"/>
              <a:t>Their Conclusion…</a:t>
            </a:r>
          </a:p>
          <a:p>
            <a:r>
              <a:rPr lang="en-US" dirty="0" smtClean="0"/>
              <a:t>Three centuries of injustice have brought about deep-seated structural distortions in the life of the Negro American. At this point, the present tangle of pathology is capable of perpetuating itself without assistance from the white world. The cycle can be broken only if these distortions are set right.</a:t>
            </a:r>
            <a:endParaRPr lang="en-US" b="1" dirty="0" smtClean="0"/>
          </a:p>
          <a:p>
            <a:r>
              <a:rPr lang="en-US" dirty="0" smtClean="0"/>
              <a:t>In a word, a national effort towards the problems of Negro Americans must be directed towards the question of family structure.</a:t>
            </a:r>
            <a:endParaRPr lang="en-US" b="1"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Moynihan Report 1965</a:t>
            </a:r>
            <a:endParaRPr lang="en-US" dirty="0"/>
          </a:p>
        </p:txBody>
      </p:sp>
      <p:sp>
        <p:nvSpPr>
          <p:cNvPr id="3" name="Content Placeholder 2"/>
          <p:cNvSpPr>
            <a:spLocks noGrp="1"/>
          </p:cNvSpPr>
          <p:nvPr>
            <p:ph idx="1"/>
          </p:nvPr>
        </p:nvSpPr>
        <p:spPr>
          <a:xfrm>
            <a:off x="549275" y="1600201"/>
            <a:ext cx="8042276" cy="4766006"/>
          </a:xfrm>
        </p:spPr>
        <p:txBody>
          <a:bodyPr>
            <a:normAutofit fontScale="25000" lnSpcReduction="20000"/>
          </a:bodyPr>
          <a:lstStyle/>
          <a:p>
            <a:r>
              <a:rPr lang="en-US" sz="7200" dirty="0" smtClean="0"/>
              <a:t>Conclusion Cont’d…</a:t>
            </a:r>
          </a:p>
          <a:p>
            <a:r>
              <a:rPr lang="en-US" sz="9600" dirty="0" smtClean="0"/>
              <a:t>The </a:t>
            </a:r>
            <a:r>
              <a:rPr lang="en-US" sz="9600" dirty="0" smtClean="0"/>
              <a:t>fundamental importance and urgency of restoring the Negro American Family structure has been evident for some time. E. Franklin Frazier put it most succinctly in 1950: "As the result of family disorganization a large proportion of Negro children and youth have not undergone the socialization which only the family can provide. The disorganized families have failed to provide for their emotional needs and have not provided the discipline and habits which are necessary for personality development. Because the disorganized family has failed in its function as a socializing agency, it has handicapped the children in their relations to the institutions in the community.</a:t>
            </a:r>
            <a:r>
              <a:rPr lang="en-US" sz="9600" dirty="0" smtClean="0"/>
              <a:t> </a:t>
            </a:r>
          </a:p>
          <a:p>
            <a:r>
              <a:rPr lang="en-US" sz="4800" dirty="0" smtClean="0"/>
              <a:t>See </a:t>
            </a:r>
            <a:r>
              <a:rPr lang="en-US" sz="4800" dirty="0" smtClean="0"/>
              <a:t>more at: </a:t>
            </a:r>
            <a:r>
              <a:rPr lang="en-US" sz="4800" dirty="0" smtClean="0">
                <a:hlinkClick r:id="rId2"/>
              </a:rPr>
              <a:t>http://www.blackpast.org/primary/moynihan-report-1965#sthash.</a:t>
            </a:r>
            <a:r>
              <a:rPr lang="en-US" sz="4800" dirty="0" smtClean="0">
                <a:hlinkClick r:id="rId2"/>
              </a:rPr>
              <a:t>9cpwHQxK.dpuf</a:t>
            </a:r>
            <a:endParaRPr lang="en-US" sz="4800" b="1"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Moynihan Report 1965</a:t>
            </a:r>
            <a:endParaRPr lang="en-US" dirty="0"/>
          </a:p>
        </p:txBody>
      </p:sp>
      <p:sp>
        <p:nvSpPr>
          <p:cNvPr id="3" name="Content Placeholder 2"/>
          <p:cNvSpPr>
            <a:spLocks noGrp="1"/>
          </p:cNvSpPr>
          <p:nvPr>
            <p:ph idx="1"/>
          </p:nvPr>
        </p:nvSpPr>
        <p:spPr/>
        <p:txBody>
          <a:bodyPr/>
          <a:lstStyle/>
          <a:p>
            <a:r>
              <a:rPr lang="en-US" dirty="0" smtClean="0"/>
              <a:t>Moreover, family disorganization has been partially responsible for a large amount of juvenile delinquency and adult crime among Negroes. </a:t>
            </a:r>
            <a:r>
              <a:rPr lang="en-US" dirty="0" smtClean="0"/>
              <a:t>Since </a:t>
            </a:r>
            <a:r>
              <a:rPr lang="en-US" dirty="0" smtClean="0"/>
              <a:t>the widespread family disorganization among Negroes has resulted from the failure of the father to play the role in family life required by American society, the mitigation of this problem must await those changes in the Negro and American society which will enable the Negro father to play the role required of him."61</a:t>
            </a:r>
            <a:r>
              <a:rPr lang="en-US" dirty="0" smtClean="0"/>
              <a:t> – </a:t>
            </a:r>
          </a:p>
          <a:p>
            <a:r>
              <a:rPr lang="en-US" sz="1200" dirty="0" smtClean="0"/>
              <a:t>See </a:t>
            </a:r>
            <a:r>
              <a:rPr lang="en-US" sz="1200" dirty="0" smtClean="0"/>
              <a:t>more at: </a:t>
            </a:r>
            <a:r>
              <a:rPr lang="en-US" sz="1200" dirty="0" smtClean="0">
                <a:hlinkClick r:id="rId2"/>
              </a:rPr>
              <a:t>http://www.blackpast.org/primary/moynihan-report-1965#sthash.9cpwHQxK.dpuf</a:t>
            </a:r>
            <a:endParaRPr lang="en-US" sz="1200" b="1" dirty="0" smtClean="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Cultural Perspectives on the African American Family</a:t>
            </a:r>
            <a:endParaRPr lang="en-US" dirty="0"/>
          </a:p>
        </p:txBody>
      </p:sp>
      <p:sp>
        <p:nvSpPr>
          <p:cNvPr id="3" name="Content Placeholder 2"/>
          <p:cNvSpPr>
            <a:spLocks noGrp="1"/>
          </p:cNvSpPr>
          <p:nvPr>
            <p:ph idx="1"/>
          </p:nvPr>
        </p:nvSpPr>
        <p:spPr/>
        <p:txBody>
          <a:bodyPr>
            <a:normAutofit fontScale="25000" lnSpcReduction="20000"/>
          </a:bodyPr>
          <a:lstStyle/>
          <a:p>
            <a:r>
              <a:rPr lang="en-US" sz="8000" b="1" dirty="0" smtClean="0"/>
              <a:t>Cultural Deviant – Deficit Model</a:t>
            </a:r>
          </a:p>
          <a:p>
            <a:pPr lvl="1"/>
            <a:r>
              <a:rPr lang="en-US" sz="8000" dirty="0" smtClean="0"/>
              <a:t>African </a:t>
            </a:r>
            <a:r>
              <a:rPr lang="en-US" sz="8000" dirty="0" smtClean="0"/>
              <a:t>American family is dysfunctional/</a:t>
            </a:r>
            <a:r>
              <a:rPr lang="en-US" sz="8000" dirty="0" smtClean="0"/>
              <a:t>abnormal</a:t>
            </a:r>
          </a:p>
          <a:p>
            <a:pPr lvl="1"/>
            <a:r>
              <a:rPr lang="en-US" sz="8000" dirty="0" smtClean="0"/>
              <a:t>Most </a:t>
            </a:r>
            <a:r>
              <a:rPr lang="en-US" sz="8000" dirty="0" smtClean="0"/>
              <a:t>often used to study the AA </a:t>
            </a:r>
            <a:r>
              <a:rPr lang="en-US" sz="8000" dirty="0" smtClean="0"/>
              <a:t>Family</a:t>
            </a:r>
          </a:p>
          <a:p>
            <a:r>
              <a:rPr lang="en-US" sz="8000" b="1" dirty="0" smtClean="0"/>
              <a:t>Cultural Equivalent – Deficit Model</a:t>
            </a:r>
          </a:p>
          <a:p>
            <a:pPr lvl="1"/>
            <a:r>
              <a:rPr lang="en-US" sz="8000" dirty="0" smtClean="0"/>
              <a:t>AA family is normal as long as it adheres to societal tradition of family life</a:t>
            </a:r>
          </a:p>
          <a:p>
            <a:pPr lvl="1"/>
            <a:r>
              <a:rPr lang="en-US" sz="8000" dirty="0" smtClean="0"/>
              <a:t>No difference based on dominant European culture </a:t>
            </a:r>
          </a:p>
          <a:p>
            <a:pPr lvl="1"/>
            <a:r>
              <a:rPr lang="en-US" sz="8000" dirty="0" smtClean="0"/>
              <a:t>AA family forsakes cultural values</a:t>
            </a:r>
          </a:p>
          <a:p>
            <a:pPr lvl="1"/>
            <a:r>
              <a:rPr lang="en-US" sz="8000" dirty="0" smtClean="0"/>
              <a:t>Actually ends up promoting the dominant culture while minimizing, even obliterating cultural differences</a:t>
            </a:r>
          </a:p>
          <a:p>
            <a:pPr lvl="1">
              <a:buNone/>
            </a:pPr>
            <a:r>
              <a:rPr lang="en-US" sz="8000" dirty="0" smtClean="0"/>
              <a:t>Conformity </a:t>
            </a:r>
            <a:r>
              <a:rPr lang="en-US" sz="8000" dirty="0" smtClean="0"/>
              <a:t>is best and if not conformity then the AA family </a:t>
            </a:r>
            <a:r>
              <a:rPr lang="en-US" sz="8000" dirty="0" smtClean="0"/>
              <a:t>is deviant</a:t>
            </a:r>
            <a:r>
              <a:rPr lang="en-US" sz="8000" dirty="0" smtClean="0"/>
              <a:t>, invisible, irrelevant and unimportant</a:t>
            </a:r>
            <a:r>
              <a:rPr lang="en-US" sz="8000" dirty="0" smtClean="0"/>
              <a:t>.</a:t>
            </a:r>
          </a:p>
          <a:p>
            <a:pPr lvl="1">
              <a:buNone/>
            </a:pPr>
            <a:r>
              <a:rPr lang="en-US" sz="4800" dirty="0" smtClean="0"/>
              <a:t>African American Single Mothers:  Understanding Their Lives and Families (1995) edited by Bette J. Dickerson </a:t>
            </a:r>
          </a:p>
          <a:p>
            <a:pPr lvl="1"/>
            <a:endParaRPr lang="en-US" dirty="0" smtClean="0"/>
          </a:p>
          <a:p>
            <a:pPr lvl="1">
              <a:buNone/>
            </a:pPr>
            <a:r>
              <a:rPr lang="en-US" dirty="0" smtClean="0"/>
              <a:t>	</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Cultural Perspectives on the African American Family</a:t>
            </a:r>
            <a:endParaRPr lang="en-US" dirty="0"/>
          </a:p>
        </p:txBody>
      </p:sp>
      <p:sp>
        <p:nvSpPr>
          <p:cNvPr id="3" name="Content Placeholder 2"/>
          <p:cNvSpPr>
            <a:spLocks noGrp="1"/>
          </p:cNvSpPr>
          <p:nvPr>
            <p:ph idx="1"/>
          </p:nvPr>
        </p:nvSpPr>
        <p:spPr/>
        <p:txBody>
          <a:bodyPr>
            <a:normAutofit lnSpcReduction="10000"/>
          </a:bodyPr>
          <a:lstStyle/>
          <a:p>
            <a:r>
              <a:rPr lang="en-US" b="1" dirty="0" smtClean="0"/>
              <a:t>Cultural Variant </a:t>
            </a:r>
          </a:p>
          <a:p>
            <a:pPr lvl="1"/>
            <a:r>
              <a:rPr lang="en-US" b="1" dirty="0" smtClean="0"/>
              <a:t>1970’s  Response to the Moynihan Report</a:t>
            </a:r>
          </a:p>
          <a:p>
            <a:pPr lvl="1"/>
            <a:r>
              <a:rPr lang="en-US" dirty="0" smtClean="0"/>
              <a:t>Viewed as culturally distinct functional  forms</a:t>
            </a:r>
          </a:p>
          <a:p>
            <a:pPr lvl="1"/>
            <a:r>
              <a:rPr lang="en-US" dirty="0" smtClean="0"/>
              <a:t>Use of this model in studies has occurred but often neglected</a:t>
            </a:r>
          </a:p>
          <a:p>
            <a:pPr lvl="1"/>
            <a:r>
              <a:rPr lang="en-US" dirty="0" smtClean="0"/>
              <a:t>Studies reveal that the AA family has strength to overcome and survive “institutionalized Oppression and exploitation</a:t>
            </a:r>
          </a:p>
          <a:p>
            <a:pPr lvl="1"/>
            <a:r>
              <a:rPr lang="en-US" dirty="0" smtClean="0"/>
              <a:t>“Scholars have taught much about what is and is not going on and have introduced a sense of pragmatic realism into the discussions, definitions and images of AA families </a:t>
            </a:r>
          </a:p>
          <a:p>
            <a:pPr lvl="1"/>
            <a:endParaRPr lang="en-US"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Issues of African American</a:t>
            </a:r>
            <a:br>
              <a:rPr lang="en-US" dirty="0" smtClean="0"/>
            </a:br>
            <a:r>
              <a:rPr lang="en-US" dirty="0" smtClean="0"/>
              <a:t>Single Moms Today</a:t>
            </a:r>
            <a:endParaRPr lang="en-US" dirty="0"/>
          </a:p>
        </p:txBody>
      </p:sp>
      <p:sp>
        <p:nvSpPr>
          <p:cNvPr id="3" name="Content Placeholder 2"/>
          <p:cNvSpPr>
            <a:spLocks noGrp="1"/>
          </p:cNvSpPr>
          <p:nvPr>
            <p:ph idx="1"/>
          </p:nvPr>
        </p:nvSpPr>
        <p:spPr/>
        <p:txBody>
          <a:bodyPr>
            <a:normAutofit/>
          </a:bodyPr>
          <a:lstStyle/>
          <a:p>
            <a:r>
              <a:rPr lang="en-US" sz="2800" dirty="0" smtClean="0"/>
              <a:t>AA Moms carry the burden of being blamed for…</a:t>
            </a:r>
          </a:p>
          <a:p>
            <a:pPr lvl="1"/>
            <a:r>
              <a:rPr lang="en-US" sz="2800" dirty="0" smtClean="0"/>
              <a:t>Economic Suffering</a:t>
            </a:r>
          </a:p>
          <a:p>
            <a:pPr lvl="1"/>
            <a:r>
              <a:rPr lang="en-US" sz="2800" dirty="0" smtClean="0"/>
              <a:t>Crime</a:t>
            </a:r>
          </a:p>
          <a:p>
            <a:pPr lvl="1"/>
            <a:r>
              <a:rPr lang="en-US" sz="2800" dirty="0" smtClean="0"/>
              <a:t>Welfare</a:t>
            </a:r>
          </a:p>
          <a:p>
            <a:pPr lvl="1"/>
            <a:r>
              <a:rPr lang="en-US" sz="2800" dirty="0" smtClean="0"/>
              <a:t>Deteriorating </a:t>
            </a:r>
            <a:r>
              <a:rPr lang="en-US" sz="2800" dirty="0" smtClean="0"/>
              <a:t>families</a:t>
            </a:r>
          </a:p>
          <a:p>
            <a:pPr lvl="1"/>
            <a:r>
              <a:rPr lang="en-US" sz="2800" dirty="0" smtClean="0"/>
              <a:t>Broken Relationships - Abandonment, Incarceration, Drugs, Death</a:t>
            </a:r>
          </a:p>
          <a:p>
            <a:pPr lvl="1"/>
            <a:endParaRPr lang="en-US" sz="2800"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Issues of African American</a:t>
            </a:r>
            <a:br>
              <a:rPr lang="en-US" dirty="0" smtClean="0"/>
            </a:br>
            <a:r>
              <a:rPr lang="en-US" dirty="0" smtClean="0"/>
              <a:t>Single Moms Today</a:t>
            </a:r>
            <a:endParaRPr lang="en-US" dirty="0"/>
          </a:p>
        </p:txBody>
      </p:sp>
      <p:sp>
        <p:nvSpPr>
          <p:cNvPr id="3" name="Content Placeholder 2"/>
          <p:cNvSpPr>
            <a:spLocks noGrp="1"/>
          </p:cNvSpPr>
          <p:nvPr>
            <p:ph idx="1"/>
          </p:nvPr>
        </p:nvSpPr>
        <p:spPr/>
        <p:txBody>
          <a:bodyPr>
            <a:normAutofit fontScale="92500"/>
          </a:bodyPr>
          <a:lstStyle/>
          <a:p>
            <a:r>
              <a:rPr lang="en-US" sz="2000" dirty="0" smtClean="0"/>
              <a:t>She Deals with</a:t>
            </a:r>
          </a:p>
          <a:p>
            <a:pPr lvl="1"/>
            <a:r>
              <a:rPr lang="en-US" sz="2000" dirty="0" smtClean="0"/>
              <a:t>Societal Views and stereotypes</a:t>
            </a:r>
          </a:p>
          <a:p>
            <a:pPr lvl="1"/>
            <a:r>
              <a:rPr lang="en-US" sz="2000" dirty="0" smtClean="0"/>
              <a:t>Sexism</a:t>
            </a:r>
          </a:p>
          <a:p>
            <a:pPr lvl="1"/>
            <a:r>
              <a:rPr lang="en-US" sz="2000" dirty="0" smtClean="0"/>
              <a:t>Racial </a:t>
            </a:r>
            <a:r>
              <a:rPr lang="en-US" sz="2000" dirty="0" smtClean="0"/>
              <a:t>Prejudice and Profiling</a:t>
            </a:r>
          </a:p>
          <a:p>
            <a:pPr lvl="1"/>
            <a:r>
              <a:rPr lang="en-US" sz="2000" dirty="0" smtClean="0"/>
              <a:t>School to Prison Pipeline/Zero Tolerance Policies</a:t>
            </a:r>
          </a:p>
          <a:p>
            <a:pPr lvl="1"/>
            <a:r>
              <a:rPr lang="en-US" sz="2000" dirty="0" smtClean="0"/>
              <a:t>Struggling to See Her Own Personal Worth and Value</a:t>
            </a:r>
          </a:p>
          <a:p>
            <a:pPr lvl="1"/>
            <a:r>
              <a:rPr lang="en-US" sz="2000" dirty="0" smtClean="0"/>
              <a:t>Caring for Her </a:t>
            </a:r>
            <a:r>
              <a:rPr lang="en-US" sz="2000" dirty="0" smtClean="0"/>
              <a:t>Children: Provision/Safety/Health/Education</a:t>
            </a:r>
          </a:p>
          <a:p>
            <a:pPr lvl="1"/>
            <a:r>
              <a:rPr lang="en-US" sz="2000" dirty="0" smtClean="0"/>
              <a:t>Self Care </a:t>
            </a:r>
          </a:p>
          <a:p>
            <a:pPr lvl="1"/>
            <a:r>
              <a:rPr lang="en-US" sz="2000" dirty="0" smtClean="0"/>
              <a:t>Emotional Challenges/Distress</a:t>
            </a:r>
          </a:p>
          <a:p>
            <a:pPr lvl="1"/>
            <a:r>
              <a:rPr lang="en-US" sz="2000" dirty="0" smtClean="0"/>
              <a:t>Shame</a:t>
            </a:r>
          </a:p>
          <a:p>
            <a:pPr lvl="1"/>
            <a:r>
              <a:rPr lang="en-US" sz="2000" dirty="0" smtClean="0"/>
              <a:t>Broken </a:t>
            </a:r>
            <a:r>
              <a:rPr lang="en-US" sz="2000" dirty="0" smtClean="0"/>
              <a:t>Relationships - Abandonment, Incarceration, Drugs, Death</a:t>
            </a:r>
          </a:p>
          <a:p>
            <a:pPr lvl="1"/>
            <a:endParaRPr lang="en-US" dirty="0" smtClean="0"/>
          </a:p>
          <a:p>
            <a:pPr lvl="1"/>
            <a:endParaRPr lang="en-US" dirty="0" smtClean="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Reconciliation and Justice Needed</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Resist Myths and Stereotypes</a:t>
            </a:r>
          </a:p>
          <a:p>
            <a:r>
              <a:rPr lang="en-US" dirty="0" smtClean="0"/>
              <a:t>Recognize and Address Systemic Oppression – Education/Work</a:t>
            </a:r>
          </a:p>
          <a:p>
            <a:r>
              <a:rPr lang="en-US" dirty="0" smtClean="0"/>
              <a:t>Sincere </a:t>
            </a:r>
            <a:r>
              <a:rPr lang="en-US" dirty="0" err="1" smtClean="0"/>
              <a:t>Kirabo</a:t>
            </a:r>
            <a:r>
              <a:rPr lang="en-US" dirty="0" smtClean="0"/>
              <a:t> – Writer/Activist</a:t>
            </a:r>
          </a:p>
          <a:p>
            <a:pPr lvl="1"/>
            <a:r>
              <a:rPr lang="en-US" dirty="0" smtClean="0"/>
              <a:t>4 Common Lies we need to stop believing about single moms</a:t>
            </a:r>
          </a:p>
          <a:p>
            <a:pPr lvl="2"/>
            <a:r>
              <a:rPr lang="en-US" dirty="0" smtClean="0"/>
              <a:t>They cannot raise their children properly</a:t>
            </a:r>
          </a:p>
          <a:p>
            <a:pPr lvl="2"/>
            <a:r>
              <a:rPr lang="en-US" dirty="0" smtClean="0"/>
              <a:t>Fatherlessness leads to inner city youth delinquency</a:t>
            </a:r>
          </a:p>
          <a:p>
            <a:pPr lvl="2"/>
            <a:r>
              <a:rPr lang="en-US" dirty="0" smtClean="0"/>
              <a:t>A father-figure is needed for the black child to be reared  correctly (traditional family values)</a:t>
            </a:r>
          </a:p>
          <a:p>
            <a:pPr lvl="2"/>
            <a:r>
              <a:rPr lang="en-US" dirty="0" smtClean="0"/>
              <a:t>Black single moms are to blame for the state of Black America</a:t>
            </a:r>
          </a:p>
          <a:p>
            <a:pPr lvl="2">
              <a:buNone/>
            </a:pPr>
            <a:r>
              <a:rPr lang="en-US" sz="1297" dirty="0" smtClean="0"/>
              <a:t>							(1/2016)</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Reconciliation and Justice Needed</a:t>
            </a:r>
            <a:endParaRPr lang="en-US" dirty="0"/>
          </a:p>
        </p:txBody>
      </p:sp>
      <p:sp>
        <p:nvSpPr>
          <p:cNvPr id="3" name="Content Placeholder 2"/>
          <p:cNvSpPr>
            <a:spLocks noGrp="1"/>
          </p:cNvSpPr>
          <p:nvPr>
            <p:ph idx="1"/>
          </p:nvPr>
        </p:nvSpPr>
        <p:spPr/>
        <p:txBody>
          <a:bodyPr/>
          <a:lstStyle/>
          <a:p>
            <a:r>
              <a:rPr lang="en-US" dirty="0" smtClean="0"/>
              <a:t>Elijah/Widow of </a:t>
            </a:r>
            <a:r>
              <a:rPr lang="en-US" dirty="0" err="1" smtClean="0"/>
              <a:t>Zarepheth</a:t>
            </a:r>
            <a:r>
              <a:rPr lang="en-US" dirty="0" smtClean="0"/>
              <a:t> - 1 Kings 17:8-24</a:t>
            </a:r>
          </a:p>
          <a:p>
            <a:r>
              <a:rPr lang="en-US" dirty="0" smtClean="0"/>
              <a:t>Elisha and the Widow’s Oil</a:t>
            </a:r>
          </a:p>
          <a:p>
            <a:r>
              <a:rPr lang="en-US" dirty="0" smtClean="0"/>
              <a:t>Jesus/Widow of Nain – Luke 7:11-17</a:t>
            </a:r>
          </a:p>
          <a:p>
            <a:pPr>
              <a:buNone/>
            </a:pPr>
            <a:r>
              <a:rPr lang="en-US" dirty="0" smtClean="0"/>
              <a:t>	God’s Compassion</a:t>
            </a:r>
          </a:p>
          <a:p>
            <a:pPr lvl="1">
              <a:buNone/>
            </a:pPr>
            <a:r>
              <a:rPr lang="en-US" dirty="0" smtClean="0"/>
              <a:t>He Sees, is Moved with Compassion, and Acts</a:t>
            </a:r>
          </a:p>
          <a:p>
            <a:pPr lvl="1">
              <a:buNone/>
            </a:pPr>
            <a:endParaRPr lang="en-US" dirty="0" smtClean="0"/>
          </a:p>
          <a:p>
            <a:pPr lvl="1">
              <a:buNone/>
            </a:pPr>
            <a:endParaRPr lang="en-US" dirty="0" smtClean="0"/>
          </a:p>
          <a:p>
            <a:pPr lvl="1">
              <a:buNone/>
            </a:pPr>
            <a:endParaRPr lang="en-US" dirty="0" smtClean="0"/>
          </a:p>
          <a:p>
            <a:pPr lvl="1">
              <a:buNone/>
            </a:pPr>
            <a:endParaRPr lang="en-US" dirty="0" smtClean="0"/>
          </a:p>
          <a:p>
            <a:pPr lvl="1">
              <a:buNone/>
            </a:pPr>
            <a:endParaRPr lang="en-US" dirty="0" smtClean="0"/>
          </a:p>
          <a:p>
            <a:pPr lvl="1">
              <a:buNone/>
            </a:pPr>
            <a:endParaRPr lang="en-US" dirty="0" smtClean="0"/>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Reconciliation and Justice Needed</a:t>
            </a:r>
            <a:endParaRPr lang="en-US" dirty="0"/>
          </a:p>
        </p:txBody>
      </p:sp>
      <p:sp>
        <p:nvSpPr>
          <p:cNvPr id="3" name="Content Placeholder 2"/>
          <p:cNvSpPr>
            <a:spLocks noGrp="1"/>
          </p:cNvSpPr>
          <p:nvPr>
            <p:ph idx="1"/>
          </p:nvPr>
        </p:nvSpPr>
        <p:spPr/>
        <p:txBody>
          <a:bodyPr/>
          <a:lstStyle/>
          <a:p>
            <a:r>
              <a:rPr lang="en-US" dirty="0" smtClean="0"/>
              <a:t>Change the Narrative</a:t>
            </a:r>
          </a:p>
          <a:p>
            <a:r>
              <a:rPr lang="en-US" dirty="0" smtClean="0"/>
              <a:t>See Moms as Individuals</a:t>
            </a:r>
          </a:p>
          <a:p>
            <a:r>
              <a:rPr lang="en-US" dirty="0" smtClean="0"/>
              <a:t>Eradication of Myths and Stereotypes</a:t>
            </a:r>
          </a:p>
          <a:p>
            <a:r>
              <a:rPr lang="en-US" dirty="0" smtClean="0"/>
              <a:t>Enter Her Story and Life</a:t>
            </a:r>
          </a:p>
          <a:p>
            <a:r>
              <a:rPr lang="en-US" dirty="0" smtClean="0"/>
              <a:t>Defend the Cause of the Fatherless!</a:t>
            </a:r>
          </a:p>
          <a:p>
            <a:r>
              <a:rPr lang="en-US" dirty="0" smtClean="0"/>
              <a:t>Boaz - “Kinsman Redeemer” - Ruth</a:t>
            </a:r>
          </a:p>
          <a:p>
            <a:pPr>
              <a:buNone/>
            </a:pPr>
            <a:r>
              <a:rPr lang="en-US" dirty="0" smtClean="0"/>
              <a:t> </a:t>
            </a:r>
          </a:p>
          <a:p>
            <a:pPr>
              <a:buNone/>
            </a:pP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Blessing!</a:t>
            </a:r>
            <a:endParaRPr lang="en-US" dirty="0"/>
          </a:p>
        </p:txBody>
      </p:sp>
      <p:sp>
        <p:nvSpPr>
          <p:cNvPr id="3" name="Content Placeholder 2"/>
          <p:cNvSpPr>
            <a:spLocks noGrp="1"/>
          </p:cNvSpPr>
          <p:nvPr>
            <p:ph idx="1"/>
          </p:nvPr>
        </p:nvSpPr>
        <p:spPr/>
        <p:txBody>
          <a:bodyPr/>
          <a:lstStyle/>
          <a:p>
            <a:r>
              <a:rPr lang="en-US" dirty="0" smtClean="0"/>
              <a:t>Being Seen and Heard</a:t>
            </a:r>
          </a:p>
          <a:p>
            <a:r>
              <a:rPr lang="en-US" dirty="0" smtClean="0"/>
              <a:t>Restored Dignity</a:t>
            </a:r>
          </a:p>
          <a:p>
            <a:r>
              <a:rPr lang="en-US" dirty="0" smtClean="0"/>
              <a:t>The </a:t>
            </a:r>
            <a:r>
              <a:rPr lang="en-US" dirty="0" smtClean="0"/>
              <a:t>B</a:t>
            </a:r>
            <a:r>
              <a:rPr lang="en-US" dirty="0" smtClean="0"/>
              <a:t>urden Lightened</a:t>
            </a:r>
          </a:p>
          <a:p>
            <a:r>
              <a:rPr lang="en-US" dirty="0" smtClean="0"/>
              <a:t>Enhanced Freedom to use Gifts and Serve </a:t>
            </a:r>
          </a:p>
          <a:p>
            <a:r>
              <a:rPr lang="en-US" dirty="0" smtClean="0"/>
              <a:t>Bless God</a:t>
            </a:r>
          </a:p>
          <a:p>
            <a:r>
              <a:rPr lang="en-US" dirty="0" smtClean="0"/>
              <a:t>The World Sees Jesus in Tangible Ways</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majorFont>
      <a:minorFont>
        <a:latin typeface="News Gothic MT"/>
        <a:ea typeface=""/>
        <a:cs typeface=""/>
        <a:font script="Jpan" typeface="ＭＳ Ｐゴシック"/>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342</TotalTime>
  <Words>1534</Words>
  <Application>Microsoft Macintosh PowerPoint</Application>
  <PresentationFormat>On-screen Show (4:3)</PresentationFormat>
  <Paragraphs>136</Paragraphs>
  <Slides>18</Slides>
  <Notes>3</Notes>
  <HiddenSlides>0</HiddenSlides>
  <MMClips>0</MMClips>
  <ScaleCrop>false</ScaleCrop>
  <HeadingPairs>
    <vt:vector size="4" baseType="variant">
      <vt:variant>
        <vt:lpstr>Design Template</vt:lpstr>
      </vt:variant>
      <vt:variant>
        <vt:i4>1</vt:i4>
      </vt:variant>
      <vt:variant>
        <vt:lpstr>Slide Titles</vt:lpstr>
      </vt:variant>
      <vt:variant>
        <vt:i4>18</vt:i4>
      </vt:variant>
    </vt:vector>
  </HeadingPairs>
  <TitlesOfParts>
    <vt:vector size="19" baseType="lpstr">
      <vt:lpstr>Breeze</vt:lpstr>
      <vt:lpstr>“The Need and Blessing of Reconciliation and Justice for the African American Single Mom”</vt:lpstr>
      <vt:lpstr>Quote</vt:lpstr>
      <vt:lpstr>The African American  Single Mom </vt:lpstr>
      <vt:lpstr>Statistics</vt:lpstr>
      <vt:lpstr>Statistics</vt:lpstr>
      <vt:lpstr>Moynihan Report 1965 </vt:lpstr>
      <vt:lpstr>Moynihan Report 1965</vt:lpstr>
      <vt:lpstr>Moynihan Report 1965</vt:lpstr>
      <vt:lpstr>Moynihan Report 1965</vt:lpstr>
      <vt:lpstr>Moynihan Report 1965</vt:lpstr>
      <vt:lpstr>Cultural Perspectives on the African American Family</vt:lpstr>
      <vt:lpstr>Cultural Perspectives on the African American Family</vt:lpstr>
      <vt:lpstr>     Issues of African American Single Moms Today</vt:lpstr>
      <vt:lpstr>Issues of African American Single Moms Today</vt:lpstr>
      <vt:lpstr>Reconciliation and Justice Needed</vt:lpstr>
      <vt:lpstr>Reconciliation and Justice Needed</vt:lpstr>
      <vt:lpstr>Reconciliation and Justice Needed</vt:lpstr>
      <vt:lpstr>The Blessing!</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Need and Blessing of Reconciliation and Justice for the African American Single Mom”</dc:title>
  <dc:creator>Suzanne Bates</dc:creator>
  <cp:lastModifiedBy>Suzanne Bates</cp:lastModifiedBy>
  <cp:revision>6</cp:revision>
  <dcterms:created xsi:type="dcterms:W3CDTF">2017-01-25T03:18:40Z</dcterms:created>
  <dcterms:modified xsi:type="dcterms:W3CDTF">2017-01-25T09:01:10Z</dcterms:modified>
</cp:coreProperties>
</file>