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70"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53"/>
    <p:restoredTop sz="94630"/>
  </p:normalViewPr>
  <p:slideViewPr>
    <p:cSldViewPr>
      <p:cViewPr>
        <p:scale>
          <a:sx n="79" d="100"/>
          <a:sy n="79" d="100"/>
        </p:scale>
        <p:origin x="1720" y="4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BFB33F-4D51-414C-A8BF-78ACB3E37159}" type="datetimeFigureOut">
              <a:rPr lang="en-US" smtClean="0"/>
              <a:t>1/22/17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94587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BFB33F-4D51-414C-A8BF-78ACB3E37159}" type="datetimeFigureOut">
              <a:rPr lang="en-US" smtClean="0"/>
              <a:t>1/22/17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9476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FB33F-4D51-414C-A8BF-78ACB3E37159}" type="datetimeFigureOut">
              <a:rPr lang="en-US" smtClean="0"/>
              <a:t>1/22/17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3982695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BFB33F-4D51-414C-A8BF-78ACB3E37159}" type="datetimeFigureOut">
              <a:rPr lang="en-US" smtClean="0"/>
              <a:t>1/22/17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4033807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BFB33F-4D51-414C-A8BF-78ACB3E37159}" type="datetimeFigureOut">
              <a:rPr lang="en-US" smtClean="0"/>
              <a:t>1/22/17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3361745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BFB33F-4D51-414C-A8BF-78ACB3E37159}" type="datetimeFigureOut">
              <a:rPr lang="en-US" smtClean="0"/>
              <a:t>1/22/17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1945045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FB33F-4D51-414C-A8BF-78ACB3E37159}" type="datetimeFigureOut">
              <a:rPr lang="en-US" smtClean="0"/>
              <a:t>1/22/17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1286955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FB33F-4D51-414C-A8BF-78ACB3E37159}" type="datetimeFigureOut">
              <a:rPr lang="en-US" smtClean="0"/>
              <a:t>1/22/17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2769162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FB33F-4D51-414C-A8BF-78ACB3E37159}" type="datetimeFigureOut">
              <a:rPr lang="en-US" smtClean="0"/>
              <a:t>1/22/17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2961447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BFB33F-4D51-414C-A8BF-78ACB3E37159}" type="datetimeFigureOut">
              <a:rPr lang="en-US" smtClean="0"/>
              <a:t>1/22/17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206719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BFB33F-4D51-414C-A8BF-78ACB3E37159}" type="datetimeFigureOut">
              <a:rPr lang="en-US" smtClean="0"/>
              <a:t>1/22/17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1298-9259-4FC1-A842-DD761E39FC8A}" type="slidenum">
              <a:rPr lang="en-US" smtClean="0"/>
              <a:t>‹#›</a:t>
            </a:fld>
            <a:endParaRPr lang="en-US"/>
          </a:p>
        </p:txBody>
      </p:sp>
    </p:spTree>
    <p:extLst>
      <p:ext uri="{BB962C8B-B14F-4D97-AF65-F5344CB8AC3E}">
        <p14:creationId xmlns:p14="http://schemas.microsoft.com/office/powerpoint/2010/main" val="3774611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FB33F-4D51-414C-A8BF-78ACB3E37159}" type="datetimeFigureOut">
              <a:rPr lang="en-US" smtClean="0"/>
              <a:t>1/22/17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8E1298-9259-4FC1-A842-DD761E39FC8A}" type="slidenum">
              <a:rPr lang="en-US" smtClean="0"/>
              <a:t>‹#›</a:t>
            </a:fld>
            <a:endParaRPr lang="en-US"/>
          </a:p>
        </p:txBody>
      </p:sp>
    </p:spTree>
    <p:extLst>
      <p:ext uri="{BB962C8B-B14F-4D97-AF65-F5344CB8AC3E}">
        <p14:creationId xmlns:p14="http://schemas.microsoft.com/office/powerpoint/2010/main" val="415951988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600200"/>
            <a:ext cx="8458200" cy="1569660"/>
          </a:xfrm>
          <a:prstGeom prst="rect">
            <a:avLst/>
          </a:prstGeom>
        </p:spPr>
        <p:txBody>
          <a:bodyPr wrap="square">
            <a:spAutoFit/>
          </a:bodyPr>
          <a:lstStyle/>
          <a:p>
            <a:pPr algn="ctr"/>
            <a:r>
              <a:rPr lang="en-US" sz="3200" dirty="0">
                <a:latin typeface="Aharoni" panose="02010803020104030203" pitchFamily="2" charset="-79"/>
                <a:ea typeface="Calibri"/>
                <a:cs typeface="Aharoni" panose="02010803020104030203" pitchFamily="2" charset="-79"/>
              </a:rPr>
              <a:t>I get knocked down, but I get up </a:t>
            </a:r>
            <a:r>
              <a:rPr lang="en-US" sz="3200" dirty="0" smtClean="0">
                <a:latin typeface="Aharoni" panose="02010803020104030203" pitchFamily="2" charset="-79"/>
                <a:ea typeface="Calibri"/>
                <a:cs typeface="Aharoni" panose="02010803020104030203" pitchFamily="2" charset="-79"/>
              </a:rPr>
              <a:t>again:</a:t>
            </a:r>
          </a:p>
          <a:p>
            <a:r>
              <a:rPr lang="en-US" sz="3200" dirty="0" smtClean="0">
                <a:latin typeface="Aharoni" panose="02010803020104030203" pitchFamily="2" charset="-79"/>
                <a:ea typeface="Calibri"/>
                <a:cs typeface="Aharoni" panose="02010803020104030203" pitchFamily="2" charset="-79"/>
              </a:rPr>
              <a:t>  </a:t>
            </a:r>
          </a:p>
          <a:p>
            <a:r>
              <a:rPr lang="en-US" sz="3200" b="1" i="1" dirty="0">
                <a:ea typeface="Calibri"/>
                <a:cs typeface="Times New Roman"/>
              </a:rPr>
              <a:t> </a:t>
            </a:r>
            <a:r>
              <a:rPr lang="en-US" sz="3200" b="1" i="1" dirty="0" smtClean="0">
                <a:ea typeface="Calibri"/>
                <a:cs typeface="Times New Roman"/>
              </a:rPr>
              <a:t>  </a:t>
            </a:r>
            <a:r>
              <a:rPr lang="en-US" sz="3200" b="1" dirty="0" smtClean="0">
                <a:ea typeface="Calibri"/>
                <a:cs typeface="Times New Roman"/>
              </a:rPr>
              <a:t>Perseverance </a:t>
            </a:r>
            <a:r>
              <a:rPr lang="en-US" sz="3200" b="1" dirty="0">
                <a:ea typeface="Calibri"/>
                <a:cs typeface="Times New Roman"/>
              </a:rPr>
              <a:t>in the Ministry of </a:t>
            </a:r>
            <a:r>
              <a:rPr lang="en-US" sz="3200" b="1" dirty="0" smtClean="0">
                <a:ea typeface="Calibri"/>
                <a:cs typeface="Times New Roman"/>
              </a:rPr>
              <a:t>Reconciliation</a:t>
            </a:r>
            <a:endParaRPr lang="en-US" sz="3200" dirty="0">
              <a:ea typeface="Calibri"/>
              <a:cs typeface="Times New Roman"/>
            </a:endParaRPr>
          </a:p>
        </p:txBody>
      </p:sp>
    </p:spTree>
    <p:extLst>
      <p:ext uri="{BB962C8B-B14F-4D97-AF65-F5344CB8AC3E}">
        <p14:creationId xmlns:p14="http://schemas.microsoft.com/office/powerpoint/2010/main" val="3573970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1017"/>
            <a:ext cx="7924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2342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782122"/>
            <a:ext cx="6781800" cy="3108543"/>
          </a:xfrm>
          <a:prstGeom prst="rect">
            <a:avLst/>
          </a:prstGeom>
        </p:spPr>
        <p:txBody>
          <a:bodyPr wrap="square">
            <a:spAutoFit/>
          </a:bodyPr>
          <a:lstStyle/>
          <a:p>
            <a:r>
              <a:rPr lang="en-US" sz="2800" dirty="0" smtClean="0">
                <a:ea typeface="Calibri"/>
                <a:cs typeface="Times New Roman"/>
              </a:rPr>
              <a:t>"</a:t>
            </a:r>
            <a:r>
              <a:rPr lang="en-US" sz="2800" dirty="0">
                <a:ea typeface="Calibri"/>
                <a:cs typeface="Times New Roman"/>
              </a:rPr>
              <a:t>It is essential to be drunk all the time. That's all: there's no other problem. If you do not want to feel the appalling weight of Time which breaks your shoulders and bends you to the ground, get drunk, and drunk again.” </a:t>
            </a:r>
            <a:endParaRPr lang="en-US" sz="2800" dirty="0" smtClean="0">
              <a:ea typeface="Calibri"/>
              <a:cs typeface="Times New Roman"/>
            </a:endParaRPr>
          </a:p>
          <a:p>
            <a:endParaRPr lang="en-US" sz="2800" dirty="0">
              <a:cs typeface="Times New Roman"/>
            </a:endParaRPr>
          </a:p>
          <a:p>
            <a:r>
              <a:rPr lang="en-US" sz="2800" dirty="0" smtClean="0">
                <a:ea typeface="Calibri"/>
                <a:cs typeface="Times New Roman"/>
              </a:rPr>
              <a:t>	Charles </a:t>
            </a:r>
            <a:r>
              <a:rPr lang="en-US" sz="2800" dirty="0">
                <a:ea typeface="Calibri"/>
                <a:cs typeface="Times New Roman"/>
              </a:rPr>
              <a:t>Pierre </a:t>
            </a:r>
            <a:r>
              <a:rPr lang="en-US" sz="2800" dirty="0" smtClean="0">
                <a:ea typeface="Calibri"/>
                <a:cs typeface="Times New Roman"/>
              </a:rPr>
              <a:t>Baudelaire 1821-1867</a:t>
            </a:r>
            <a:endParaRPr lang="en-US" sz="2800" dirty="0"/>
          </a:p>
        </p:txBody>
      </p:sp>
    </p:spTree>
    <p:extLst>
      <p:ext uri="{BB962C8B-B14F-4D97-AF65-F5344CB8AC3E}">
        <p14:creationId xmlns:p14="http://schemas.microsoft.com/office/powerpoint/2010/main" val="183771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95" y="-8360"/>
            <a:ext cx="9314090" cy="6866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020499" y="6172200"/>
            <a:ext cx="1981200" cy="584775"/>
          </a:xfrm>
          <a:prstGeom prst="rect">
            <a:avLst/>
          </a:prstGeom>
          <a:noFill/>
        </p:spPr>
        <p:txBody>
          <a:bodyPr wrap="square" rtlCol="0">
            <a:spAutoFit/>
          </a:bodyPr>
          <a:lstStyle/>
          <a:p>
            <a:r>
              <a:rPr lang="en-US" sz="3200" dirty="0" smtClean="0"/>
              <a:t>FCF 1983</a:t>
            </a:r>
            <a:endParaRPr lang="en-US" sz="3200" dirty="0"/>
          </a:p>
        </p:txBody>
      </p:sp>
    </p:spTree>
    <p:extLst>
      <p:ext uri="{BB962C8B-B14F-4D97-AF65-F5344CB8AC3E}">
        <p14:creationId xmlns:p14="http://schemas.microsoft.com/office/powerpoint/2010/main" val="940664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150806"/>
            <a:ext cx="6858000" cy="1815882"/>
          </a:xfrm>
          <a:prstGeom prst="rect">
            <a:avLst/>
          </a:prstGeom>
        </p:spPr>
        <p:txBody>
          <a:bodyPr wrap="square">
            <a:spAutoFit/>
          </a:bodyPr>
          <a:lstStyle/>
          <a:p>
            <a:r>
              <a:rPr lang="en-US" sz="2800" dirty="0" smtClean="0">
                <a:ea typeface="Calibri"/>
                <a:cs typeface="Times New Roman"/>
              </a:rPr>
              <a:t>“Do </a:t>
            </a:r>
            <a:r>
              <a:rPr lang="en-US" sz="2800" dirty="0">
                <a:ea typeface="Calibri"/>
                <a:cs typeface="Times New Roman"/>
              </a:rPr>
              <a:t>not get drunk on wine, which leads to debauchery. Instead, be filled with the Spirit</a:t>
            </a:r>
            <a:r>
              <a:rPr lang="en-US" sz="2800" dirty="0" smtClean="0">
                <a:ea typeface="Calibri"/>
                <a:cs typeface="Times New Roman"/>
              </a:rPr>
              <a:t>.”</a:t>
            </a:r>
          </a:p>
          <a:p>
            <a:endParaRPr lang="en-US" sz="2800" dirty="0">
              <a:ea typeface="Calibri"/>
              <a:cs typeface="Times New Roman"/>
            </a:endParaRPr>
          </a:p>
          <a:p>
            <a:r>
              <a:rPr lang="en-US" sz="2800" dirty="0" smtClean="0">
                <a:ea typeface="Calibri"/>
                <a:cs typeface="Times New Roman"/>
              </a:rPr>
              <a:t>				Ephesians 5:18 </a:t>
            </a:r>
            <a:endParaRPr lang="en-US" sz="2800" dirty="0"/>
          </a:p>
        </p:txBody>
      </p:sp>
    </p:spTree>
    <p:extLst>
      <p:ext uri="{BB962C8B-B14F-4D97-AF65-F5344CB8AC3E}">
        <p14:creationId xmlns:p14="http://schemas.microsoft.com/office/powerpoint/2010/main" val="4225214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4639" y="1447800"/>
            <a:ext cx="6858000" cy="2677656"/>
          </a:xfrm>
          <a:prstGeom prst="rect">
            <a:avLst/>
          </a:prstGeom>
        </p:spPr>
        <p:txBody>
          <a:bodyPr wrap="square">
            <a:spAutoFit/>
          </a:bodyPr>
          <a:lstStyle/>
          <a:p>
            <a:r>
              <a:rPr lang="en-US" sz="2800" dirty="0" smtClean="0"/>
              <a:t> </a:t>
            </a:r>
            <a:r>
              <a:rPr lang="en-US" sz="2800" dirty="0"/>
              <a:t>Speak to one another with psalms, hymns and spiritual songs. Sing and make music in your heart to the </a:t>
            </a:r>
            <a:r>
              <a:rPr lang="en-US" sz="2800" dirty="0" smtClean="0"/>
              <a:t>Lord, always </a:t>
            </a:r>
            <a:r>
              <a:rPr lang="en-US" sz="2800" dirty="0"/>
              <a:t>giving thanks to God the Father for everything, in the name of our Lord Jesus Christ</a:t>
            </a:r>
            <a:r>
              <a:rPr lang="en-US" sz="2800" dirty="0" smtClean="0"/>
              <a:t>.  </a:t>
            </a:r>
          </a:p>
          <a:p>
            <a:r>
              <a:rPr lang="en-US" sz="2800" dirty="0"/>
              <a:t>	</a:t>
            </a:r>
            <a:r>
              <a:rPr lang="en-US" sz="2800" dirty="0" smtClean="0"/>
              <a:t>		                    Ephesians 5:19</a:t>
            </a:r>
            <a:endParaRPr lang="en-US" sz="2800" dirty="0"/>
          </a:p>
        </p:txBody>
      </p:sp>
    </p:spTree>
    <p:extLst>
      <p:ext uri="{BB962C8B-B14F-4D97-AF65-F5344CB8AC3E}">
        <p14:creationId xmlns:p14="http://schemas.microsoft.com/office/powerpoint/2010/main" val="2902183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229600" cy="5693866"/>
          </a:xfrm>
          <a:prstGeom prst="rect">
            <a:avLst/>
          </a:prstGeom>
        </p:spPr>
        <p:txBody>
          <a:bodyPr wrap="square">
            <a:spAutoFit/>
          </a:bodyPr>
          <a:lstStyle/>
          <a:p>
            <a:r>
              <a:rPr lang="en-US" dirty="0">
                <a:ea typeface="Calibri"/>
                <a:cs typeface="Times New Roman"/>
              </a:rPr>
              <a:t> </a:t>
            </a:r>
            <a:r>
              <a:rPr lang="en-US" sz="2800" dirty="0">
                <a:ea typeface="Calibri"/>
                <a:cs typeface="Times New Roman"/>
              </a:rPr>
              <a:t>“ I cry aloud to the LORD; </a:t>
            </a:r>
            <a:endParaRPr lang="en-US" sz="2800" dirty="0" smtClean="0">
              <a:ea typeface="Calibri"/>
              <a:cs typeface="Times New Roman"/>
            </a:endParaRPr>
          </a:p>
          <a:p>
            <a:r>
              <a:rPr lang="en-US" sz="2800" dirty="0">
                <a:ea typeface="Calibri"/>
                <a:cs typeface="Times New Roman"/>
              </a:rPr>
              <a:t>	</a:t>
            </a:r>
            <a:r>
              <a:rPr lang="en-US" sz="2800" dirty="0" smtClean="0">
                <a:ea typeface="Calibri"/>
                <a:cs typeface="Times New Roman"/>
              </a:rPr>
              <a:t>I </a:t>
            </a:r>
            <a:r>
              <a:rPr lang="en-US" sz="2800" dirty="0">
                <a:ea typeface="Calibri"/>
                <a:cs typeface="Times New Roman"/>
              </a:rPr>
              <a:t>lift up my voice to the LORD for mercy.</a:t>
            </a:r>
          </a:p>
          <a:p>
            <a:r>
              <a:rPr lang="en-US" sz="2800" dirty="0">
                <a:ea typeface="Calibri"/>
                <a:cs typeface="Times New Roman"/>
              </a:rPr>
              <a:t>I pour out my complaint before him</a:t>
            </a:r>
            <a:r>
              <a:rPr lang="en-US" sz="2800" dirty="0" smtClean="0">
                <a:ea typeface="Calibri"/>
                <a:cs typeface="Times New Roman"/>
              </a:rPr>
              <a:t>;</a:t>
            </a:r>
          </a:p>
          <a:p>
            <a:r>
              <a:rPr lang="en-US" sz="2800">
                <a:ea typeface="Calibri"/>
                <a:cs typeface="Times New Roman"/>
              </a:rPr>
              <a:t>	</a:t>
            </a:r>
            <a:r>
              <a:rPr lang="en-US" sz="2800" smtClean="0">
                <a:ea typeface="Calibri"/>
                <a:cs typeface="Times New Roman"/>
              </a:rPr>
              <a:t> </a:t>
            </a:r>
            <a:r>
              <a:rPr lang="en-US" sz="2800" dirty="0">
                <a:ea typeface="Calibri"/>
                <a:cs typeface="Times New Roman"/>
              </a:rPr>
              <a:t>before him I tell my trouble</a:t>
            </a:r>
            <a:r>
              <a:rPr lang="en-US" sz="2800" dirty="0" smtClean="0">
                <a:ea typeface="Calibri"/>
                <a:cs typeface="Times New Roman"/>
              </a:rPr>
              <a:t>.”                                             </a:t>
            </a:r>
          </a:p>
          <a:p>
            <a:r>
              <a:rPr lang="en-US" sz="2800" dirty="0">
                <a:ea typeface="Calibri"/>
                <a:cs typeface="Times New Roman"/>
              </a:rPr>
              <a:t>	</a:t>
            </a:r>
            <a:r>
              <a:rPr lang="en-US" sz="2800" dirty="0" smtClean="0">
                <a:ea typeface="Calibri"/>
                <a:cs typeface="Times New Roman"/>
              </a:rPr>
              <a:t>					Psalm </a:t>
            </a:r>
            <a:r>
              <a:rPr lang="en-US" sz="2800" dirty="0">
                <a:ea typeface="Calibri"/>
                <a:cs typeface="Times New Roman"/>
              </a:rPr>
              <a:t>142:1,2</a:t>
            </a:r>
          </a:p>
          <a:p>
            <a:r>
              <a:rPr lang="en-US" sz="2800" dirty="0">
                <a:ea typeface="Calibri"/>
                <a:cs typeface="Times New Roman"/>
              </a:rPr>
              <a:t> </a:t>
            </a:r>
            <a:endParaRPr lang="en-US" sz="2800" dirty="0" smtClean="0">
              <a:ea typeface="Calibri"/>
              <a:cs typeface="Times New Roman"/>
            </a:endParaRPr>
          </a:p>
          <a:p>
            <a:endParaRPr lang="en-US" sz="2800" dirty="0">
              <a:ea typeface="Calibri"/>
              <a:cs typeface="Times New Roman"/>
            </a:endParaRPr>
          </a:p>
          <a:p>
            <a:r>
              <a:rPr lang="en-US" sz="2800" dirty="0">
                <a:ea typeface="Calibri"/>
                <a:cs typeface="Times New Roman"/>
              </a:rPr>
              <a:t>“He disburdened his cares unto God. ….he did not give way before people to loud and senseless lamentations, neither did he suffer himself to be tormented with inward and suppressed cares, but made known his griefs with unquestioning confidence to the Lord.” </a:t>
            </a:r>
            <a:endParaRPr lang="en-US" sz="2800" dirty="0" smtClean="0">
              <a:ea typeface="Calibri"/>
              <a:cs typeface="Times New Roman"/>
            </a:endParaRPr>
          </a:p>
          <a:p>
            <a:r>
              <a:rPr lang="en-US" sz="2800" dirty="0">
                <a:ea typeface="Calibri"/>
                <a:cs typeface="Times New Roman"/>
              </a:rPr>
              <a:t>	</a:t>
            </a:r>
            <a:r>
              <a:rPr lang="en-US" sz="2800" dirty="0" smtClean="0">
                <a:ea typeface="Calibri"/>
                <a:cs typeface="Times New Roman"/>
              </a:rPr>
              <a:t>						—</a:t>
            </a:r>
            <a:r>
              <a:rPr lang="en-US" sz="2800" dirty="0">
                <a:ea typeface="Calibri"/>
                <a:cs typeface="Times New Roman"/>
              </a:rPr>
              <a:t> Calvin.</a:t>
            </a:r>
          </a:p>
        </p:txBody>
      </p:sp>
    </p:spTree>
    <p:extLst>
      <p:ext uri="{BB962C8B-B14F-4D97-AF65-F5344CB8AC3E}">
        <p14:creationId xmlns:p14="http://schemas.microsoft.com/office/powerpoint/2010/main" val="1407228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447800"/>
            <a:ext cx="7467600" cy="3108543"/>
          </a:xfrm>
          <a:prstGeom prst="rect">
            <a:avLst/>
          </a:prstGeom>
        </p:spPr>
        <p:txBody>
          <a:bodyPr wrap="square">
            <a:spAutoFit/>
          </a:bodyPr>
          <a:lstStyle/>
          <a:p>
            <a:r>
              <a:rPr lang="en-US" sz="2800" dirty="0">
                <a:ea typeface="Calibri"/>
                <a:cs typeface="Times New Roman"/>
              </a:rPr>
              <a:t>“Writing in a prayer journal helps us take stock of our location on the journey…. we can reflect on what God is doing, …instead of reacting to life…., it quiets our souls. It’s okay to have a busy life. Its crazy to have a busy soul.”</a:t>
            </a:r>
          </a:p>
          <a:p>
            <a:r>
              <a:rPr lang="en-US" sz="2800" dirty="0">
                <a:ea typeface="Calibri"/>
                <a:cs typeface="Times New Roman"/>
              </a:rPr>
              <a:t>										Paul </a:t>
            </a:r>
            <a:r>
              <a:rPr lang="en-US" sz="2800" dirty="0" smtClean="0">
                <a:ea typeface="Calibri"/>
                <a:cs typeface="Times New Roman"/>
              </a:rPr>
              <a:t>Miller, A Praying Life </a:t>
            </a:r>
            <a:endParaRPr lang="en-US" sz="2800" dirty="0">
              <a:ea typeface="Calibri"/>
              <a:cs typeface="Times New Roman"/>
            </a:endParaRPr>
          </a:p>
        </p:txBody>
      </p:sp>
    </p:spTree>
    <p:extLst>
      <p:ext uri="{BB962C8B-B14F-4D97-AF65-F5344CB8AC3E}">
        <p14:creationId xmlns:p14="http://schemas.microsoft.com/office/powerpoint/2010/main" val="55636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6629399" cy="6401753"/>
          </a:xfrm>
          <a:prstGeom prst="rect">
            <a:avLst/>
          </a:prstGeom>
          <a:noFill/>
        </p:spPr>
        <p:txBody>
          <a:bodyPr wrap="square" rtlCol="0">
            <a:spAutoFit/>
          </a:bodyPr>
          <a:lstStyle/>
          <a:p>
            <a:pPr algn="ctr"/>
            <a:r>
              <a:rPr lang="en-US" sz="2800" b="1" dirty="0" smtClean="0"/>
              <a:t>Resilience in Ministry:</a:t>
            </a:r>
          </a:p>
          <a:p>
            <a:pPr algn="ctr"/>
            <a:endParaRPr lang="en-US" sz="2800" b="1" dirty="0" smtClean="0"/>
          </a:p>
          <a:p>
            <a:r>
              <a:rPr lang="en-US" sz="2400" b="1" dirty="0" smtClean="0"/>
              <a:t>Not so  much prevention but self-care and recovery</a:t>
            </a:r>
          </a:p>
          <a:p>
            <a:endParaRPr lang="en-US" sz="2400" b="1" dirty="0"/>
          </a:p>
          <a:p>
            <a:r>
              <a:rPr lang="en-US" sz="2400" b="1" dirty="0" smtClean="0"/>
              <a:t>Burnout – Physical, emotional and mental exhaustion caused by long-term involvement in an emotionally draining situation. (Langberg)</a:t>
            </a:r>
          </a:p>
          <a:p>
            <a:endParaRPr lang="en-US" sz="2400" b="1" dirty="0"/>
          </a:p>
          <a:p>
            <a:r>
              <a:rPr lang="en-US" sz="2400" b="1" dirty="0" smtClean="0"/>
              <a:t>Compassion Fatigue- Accumulated weariness from daily work of entering the sorrow of others with a compassionate response. </a:t>
            </a:r>
          </a:p>
          <a:p>
            <a:endParaRPr lang="en-US" sz="2400" b="1" dirty="0"/>
          </a:p>
          <a:p>
            <a:r>
              <a:rPr lang="en-US" sz="2400" b="1" dirty="0" smtClean="0"/>
              <a:t>Secondary Distress – exposure to details of stories and distressing facts over time causes caregivers to begin to have the same emotions </a:t>
            </a:r>
          </a:p>
          <a:p>
            <a:endParaRPr lang="en-US" b="1" dirty="0"/>
          </a:p>
        </p:txBody>
      </p:sp>
      <p:pic>
        <p:nvPicPr>
          <p:cNvPr id="3" name="Picture 2"/>
          <p:cNvPicPr>
            <a:picLocks noChangeAspect="1"/>
          </p:cNvPicPr>
          <p:nvPr/>
        </p:nvPicPr>
        <p:blipFill>
          <a:blip r:embed="rId2"/>
          <a:stretch>
            <a:fillRect/>
          </a:stretch>
        </p:blipFill>
        <p:spPr>
          <a:xfrm>
            <a:off x="7162800" y="76200"/>
            <a:ext cx="1822704" cy="2641600"/>
          </a:xfrm>
          <a:prstGeom prst="rect">
            <a:avLst/>
          </a:prstGeom>
        </p:spPr>
      </p:pic>
    </p:spTree>
    <p:extLst>
      <p:ext uri="{BB962C8B-B14F-4D97-AF65-F5344CB8AC3E}">
        <p14:creationId xmlns:p14="http://schemas.microsoft.com/office/powerpoint/2010/main" val="1630189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1" y="1295400"/>
            <a:ext cx="7696200" cy="4216539"/>
          </a:xfrm>
          <a:prstGeom prst="rect">
            <a:avLst/>
          </a:prstGeom>
        </p:spPr>
        <p:txBody>
          <a:bodyPr wrap="square">
            <a:spAutoFit/>
          </a:bodyPr>
          <a:lstStyle/>
          <a:p>
            <a:pPr algn="ctr"/>
            <a:r>
              <a:rPr lang="en-US" sz="2800" b="1" dirty="0"/>
              <a:t>Right </a:t>
            </a:r>
            <a:r>
              <a:rPr lang="en-US" sz="2800" b="1" dirty="0" smtClean="0"/>
              <a:t>Theology, </a:t>
            </a:r>
            <a:r>
              <a:rPr lang="en-US" sz="2800" b="1" dirty="0"/>
              <a:t>Right Thinking</a:t>
            </a:r>
          </a:p>
          <a:p>
            <a:pPr algn="ctr"/>
            <a:endParaRPr lang="en-US" sz="2400" b="1" dirty="0"/>
          </a:p>
          <a:p>
            <a:pPr algn="ctr"/>
            <a:endParaRPr lang="en-US" sz="2400" b="1" dirty="0"/>
          </a:p>
          <a:p>
            <a:r>
              <a:rPr lang="en-US" sz="2400" b="1" dirty="0" smtClean="0"/>
              <a:t>God’s Word is foundational for resilience</a:t>
            </a:r>
          </a:p>
          <a:p>
            <a:endParaRPr lang="en-US" sz="2400" b="1" dirty="0"/>
          </a:p>
          <a:p>
            <a:r>
              <a:rPr lang="en-US" sz="2400" b="1" dirty="0" smtClean="0"/>
              <a:t>a theology of reconciliation will demand a theology of suffering</a:t>
            </a:r>
          </a:p>
          <a:p>
            <a:endParaRPr lang="en-US" sz="2400" b="1" dirty="0" smtClean="0"/>
          </a:p>
          <a:p>
            <a:r>
              <a:rPr lang="en-US" sz="2400" b="1" dirty="0" smtClean="0"/>
              <a:t>Your capacity for ministry is directly related to your capacity for suffering</a:t>
            </a:r>
          </a:p>
          <a:p>
            <a:endParaRPr lang="en-US" sz="2400" dirty="0"/>
          </a:p>
        </p:txBody>
      </p:sp>
      <p:pic>
        <p:nvPicPr>
          <p:cNvPr id="1026" name="Picture 2" descr="roduct Details"/>
          <p:cNvPicPr>
            <a:picLocks noChangeAspect="1" noChangeArrowheads="1"/>
          </p:cNvPicPr>
          <p:nvPr/>
        </p:nvPicPr>
        <p:blipFill rotWithShape="1">
          <a:blip r:embed="rId2">
            <a:extLst>
              <a:ext uri="{28A0092B-C50C-407E-A947-70E740481C1C}">
                <a14:useLocalDpi xmlns:a14="http://schemas.microsoft.com/office/drawing/2010/main" val="0"/>
              </a:ext>
            </a:extLst>
          </a:blip>
          <a:srcRect l="19999" r="30001" b="16667"/>
          <a:stretch/>
        </p:blipFill>
        <p:spPr bwMode="auto">
          <a:xfrm>
            <a:off x="76201" y="0"/>
            <a:ext cx="1371599" cy="2285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735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838200"/>
            <a:ext cx="5200650" cy="4770537"/>
          </a:xfrm>
          <a:prstGeom prst="rect">
            <a:avLst/>
          </a:prstGeom>
        </p:spPr>
        <p:txBody>
          <a:bodyPr wrap="square">
            <a:spAutoFit/>
          </a:bodyPr>
          <a:lstStyle/>
          <a:p>
            <a:pPr algn="ctr"/>
            <a:r>
              <a:rPr lang="en-US" sz="2800" b="1" dirty="0"/>
              <a:t>Right </a:t>
            </a:r>
            <a:r>
              <a:rPr lang="en-US" sz="2800" b="1" dirty="0" smtClean="0"/>
              <a:t>Gratitude</a:t>
            </a:r>
            <a:endParaRPr lang="en-US" b="1" dirty="0"/>
          </a:p>
          <a:p>
            <a:pPr algn="ctr"/>
            <a:r>
              <a:rPr lang="en-US" sz="2400" b="1" dirty="0" smtClean="0"/>
              <a:t>Praise: A Godward focus restores</a:t>
            </a:r>
          </a:p>
          <a:p>
            <a:pPr algn="ctr"/>
            <a:endParaRPr lang="en-US" b="1" dirty="0" smtClean="0"/>
          </a:p>
          <a:p>
            <a:pPr algn="ctr"/>
            <a:r>
              <a:rPr lang="en-US" b="1" dirty="0" smtClean="0"/>
              <a:t>“Praise God in his sanctuary; praise him in his mighty heavens.</a:t>
            </a:r>
          </a:p>
          <a:p>
            <a:pPr algn="ctr"/>
            <a:r>
              <a:rPr lang="en-US" b="1" dirty="0" smtClean="0"/>
              <a:t>Praise him for his acts of power;</a:t>
            </a:r>
          </a:p>
          <a:p>
            <a:pPr algn="ctr"/>
            <a:r>
              <a:rPr lang="en-US" b="1" dirty="0" smtClean="0"/>
              <a:t>Praise him for his surpassing greatness.” Ps. 150</a:t>
            </a:r>
          </a:p>
          <a:p>
            <a:pPr algn="ctr"/>
            <a:endParaRPr lang="en-US" b="1" dirty="0"/>
          </a:p>
          <a:p>
            <a:pPr algn="ctr"/>
            <a:r>
              <a:rPr lang="en-US" b="1" dirty="0" smtClean="0"/>
              <a:t>”</a:t>
            </a:r>
            <a:r>
              <a:rPr lang="en-US" sz="2400" b="1" dirty="0" smtClean="0"/>
              <a:t>Worship is like the REM of soul rest. Ministry is like PTSD for your whole life. It beats you up, beats your family up. There’s no rest because of the ‘ceaseless work of our self-validation.’”</a:t>
            </a:r>
          </a:p>
          <a:p>
            <a:pPr algn="ctr"/>
            <a:r>
              <a:rPr lang="en-US" sz="2400" b="1" dirty="0" smtClean="0"/>
              <a:t> (Ray </a:t>
            </a:r>
            <a:r>
              <a:rPr lang="en-US" sz="2400" b="1" dirty="0" err="1" smtClean="0"/>
              <a:t>Cortese</a:t>
            </a:r>
            <a:r>
              <a:rPr lang="en-US" sz="2400" b="1" dirty="0" smtClean="0"/>
              <a:t>)</a:t>
            </a:r>
            <a:endParaRPr lang="en-US" sz="24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9350" y="0"/>
            <a:ext cx="2914650" cy="3886200"/>
          </a:xfrm>
          <a:prstGeom prst="rect">
            <a:avLst/>
          </a:prstGeom>
        </p:spPr>
      </p:pic>
    </p:spTree>
    <p:extLst>
      <p:ext uri="{BB962C8B-B14F-4D97-AF65-F5344CB8AC3E}">
        <p14:creationId xmlns:p14="http://schemas.microsoft.com/office/powerpoint/2010/main" val="1890942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5592041" cy="5324535"/>
          </a:xfrm>
          <a:prstGeom prst="rect">
            <a:avLst/>
          </a:prstGeom>
        </p:spPr>
        <p:txBody>
          <a:bodyPr wrap="square">
            <a:spAutoFit/>
          </a:bodyPr>
          <a:lstStyle/>
          <a:p>
            <a:pPr algn="ctr"/>
            <a:r>
              <a:rPr lang="en-US" sz="2800" b="1" dirty="0" smtClean="0"/>
              <a:t>How Gratitude Changes Us</a:t>
            </a:r>
            <a:endParaRPr lang="en-US" b="1" dirty="0"/>
          </a:p>
          <a:p>
            <a:pPr algn="ctr"/>
            <a:r>
              <a:rPr lang="en-US" sz="2400" b="1" dirty="0" smtClean="0"/>
              <a:t>“Feeling grateful activates the brain stem region that produces dopamine… </a:t>
            </a:r>
          </a:p>
          <a:p>
            <a:pPr algn="ctr"/>
            <a:endParaRPr lang="en-US" sz="2400" b="1" dirty="0" smtClean="0"/>
          </a:p>
          <a:p>
            <a:pPr algn="ctr"/>
            <a:r>
              <a:rPr lang="en-US" sz="2400" b="1" dirty="0" smtClean="0"/>
              <a:t>Gratitude toward others increases activity in social dopamine </a:t>
            </a:r>
            <a:r>
              <a:rPr lang="en-US" sz="2400" b="1" dirty="0"/>
              <a:t>c</a:t>
            </a:r>
            <a:r>
              <a:rPr lang="en-US" sz="2400" b="1" dirty="0" smtClean="0"/>
              <a:t>ircuits, which makes social interactions more enjoyable..</a:t>
            </a:r>
          </a:p>
          <a:p>
            <a:pPr algn="ctr"/>
            <a:endParaRPr lang="en-US" sz="2400" b="1" dirty="0"/>
          </a:p>
          <a:p>
            <a:pPr algn="ctr"/>
            <a:r>
              <a:rPr lang="en-US" sz="2400" b="1" dirty="0" smtClean="0"/>
              <a:t>”Labeling your negative emotions makes them less powerful... describe an emotion in just a word or two , and it helps reduce the emotion.</a:t>
            </a:r>
          </a:p>
          <a:p>
            <a:pPr algn="ctr"/>
            <a:endParaRPr lang="en-US" sz="2400" b="1" dirty="0"/>
          </a:p>
          <a:p>
            <a:pPr algn="ctr"/>
            <a:endParaRPr lang="en-US" sz="2400" b="1"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23281" b="20635"/>
          <a:stretch/>
        </p:blipFill>
        <p:spPr>
          <a:xfrm>
            <a:off x="6354041" y="381000"/>
            <a:ext cx="2762250" cy="3810000"/>
          </a:xfrm>
          <a:prstGeom prst="rect">
            <a:avLst/>
          </a:prstGeom>
        </p:spPr>
      </p:pic>
    </p:spTree>
    <p:extLst>
      <p:ext uri="{BB962C8B-B14F-4D97-AF65-F5344CB8AC3E}">
        <p14:creationId xmlns:p14="http://schemas.microsoft.com/office/powerpoint/2010/main" val="681504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1" y="1295400"/>
            <a:ext cx="5943600" cy="5755422"/>
          </a:xfrm>
          <a:prstGeom prst="rect">
            <a:avLst/>
          </a:prstGeom>
        </p:spPr>
        <p:txBody>
          <a:bodyPr wrap="square">
            <a:spAutoFit/>
          </a:bodyPr>
          <a:lstStyle/>
          <a:p>
            <a:pPr algn="ctr"/>
            <a:r>
              <a:rPr lang="en-US" sz="2800" b="1" dirty="0" smtClean="0"/>
              <a:t>Right Gospel: </a:t>
            </a:r>
          </a:p>
          <a:p>
            <a:pPr algn="ctr"/>
            <a:r>
              <a:rPr lang="en-US" sz="2800" b="1" dirty="0" smtClean="0"/>
              <a:t>Living in The Now-and-Not-Yet</a:t>
            </a:r>
            <a:endParaRPr lang="en-US" b="1" dirty="0"/>
          </a:p>
          <a:p>
            <a:pPr algn="ctr"/>
            <a:endParaRPr lang="en-US" sz="2400" b="1" dirty="0" smtClean="0"/>
          </a:p>
          <a:p>
            <a:pPr algn="ctr"/>
            <a:r>
              <a:rPr lang="en-US" sz="2400" b="1" dirty="0" smtClean="0"/>
              <a:t>The verdict is in! </a:t>
            </a:r>
          </a:p>
          <a:p>
            <a:pPr algn="ctr"/>
            <a:endParaRPr lang="en-US" sz="2400" b="1" dirty="0" smtClean="0"/>
          </a:p>
          <a:p>
            <a:pPr algn="ctr"/>
            <a:r>
              <a:rPr lang="en-US" sz="2400" b="1" dirty="0" smtClean="0"/>
              <a:t>We have the righteousness of Christ!</a:t>
            </a:r>
          </a:p>
          <a:p>
            <a:pPr algn="ctr"/>
            <a:endParaRPr lang="en-US" sz="2400" b="1" dirty="0" smtClean="0"/>
          </a:p>
          <a:p>
            <a:pPr algn="ctr"/>
            <a:r>
              <a:rPr lang="en-US" sz="2400" b="1" dirty="0" smtClean="0"/>
              <a:t>“There is  therefore now no condemnation for those who are in Christ Jesus because the law of the spirit of life has set us free from the law of sin and death.” </a:t>
            </a:r>
          </a:p>
          <a:p>
            <a:pPr algn="ctr"/>
            <a:r>
              <a:rPr lang="en-US" sz="2400" b="1" dirty="0" smtClean="0"/>
              <a:t>Rom. 8:1</a:t>
            </a:r>
          </a:p>
          <a:p>
            <a:pPr algn="ctr"/>
            <a:endParaRPr lang="en-US" sz="2400" b="1" dirty="0" smtClean="0"/>
          </a:p>
          <a:p>
            <a:pPr algn="ctr"/>
            <a:endParaRPr lang="en-US" sz="2400" b="1" dirty="0"/>
          </a:p>
          <a:p>
            <a:pPr algn="ctr"/>
            <a:endParaRPr lang="en-US" sz="2400" b="1" dirty="0"/>
          </a:p>
        </p:txBody>
      </p:sp>
      <p:pic>
        <p:nvPicPr>
          <p:cNvPr id="3" name="Picture 2"/>
          <p:cNvPicPr>
            <a:picLocks noChangeAspect="1"/>
          </p:cNvPicPr>
          <p:nvPr/>
        </p:nvPicPr>
        <p:blipFill>
          <a:blip r:embed="rId2"/>
          <a:stretch>
            <a:fillRect/>
          </a:stretch>
        </p:blipFill>
        <p:spPr>
          <a:xfrm>
            <a:off x="6766215" y="123825"/>
            <a:ext cx="2343149" cy="2343149"/>
          </a:xfrm>
          <a:prstGeom prst="rect">
            <a:avLst/>
          </a:prstGeom>
        </p:spPr>
      </p:pic>
    </p:spTree>
    <p:extLst>
      <p:ext uri="{BB962C8B-B14F-4D97-AF65-F5344CB8AC3E}">
        <p14:creationId xmlns:p14="http://schemas.microsoft.com/office/powerpoint/2010/main" val="1020896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5898" y="923270"/>
            <a:ext cx="6823301" cy="5447645"/>
          </a:xfrm>
          <a:prstGeom prst="rect">
            <a:avLst/>
          </a:prstGeom>
        </p:spPr>
        <p:txBody>
          <a:bodyPr wrap="square">
            <a:spAutoFit/>
          </a:bodyPr>
          <a:lstStyle/>
          <a:p>
            <a:pPr algn="ctr"/>
            <a:endParaRPr lang="en-US" sz="2800" b="1" dirty="0" smtClean="0"/>
          </a:p>
          <a:p>
            <a:pPr algn="ctr"/>
            <a:r>
              <a:rPr lang="en-US" sz="2800" b="1" dirty="0" smtClean="0"/>
              <a:t>“</a:t>
            </a:r>
            <a:r>
              <a:rPr lang="en-US" sz="2400" b="1" dirty="0" smtClean="0"/>
              <a:t>It begins by being with God in solitude; then it creates a fellowship, a community of people with whom the mission is being lived; and finally, this community goes out together to heal and to proclaim good news.”</a:t>
            </a:r>
          </a:p>
          <a:p>
            <a:pPr algn="ctr"/>
            <a:r>
              <a:rPr lang="en-US" sz="2000" b="1" dirty="0" smtClean="0"/>
              <a:t>Henri </a:t>
            </a:r>
            <a:r>
              <a:rPr lang="en-US" sz="2000" b="1" dirty="0" err="1" smtClean="0"/>
              <a:t>Nouwen</a:t>
            </a:r>
            <a:r>
              <a:rPr lang="en-US" sz="2000" b="1" dirty="0" smtClean="0"/>
              <a:t>, </a:t>
            </a:r>
          </a:p>
          <a:p>
            <a:pPr algn="ctr"/>
            <a:r>
              <a:rPr lang="en-US" sz="2000" b="1" dirty="0" smtClean="0"/>
              <a:t>“Moving from Solitude to Community to Ministry” </a:t>
            </a:r>
          </a:p>
          <a:p>
            <a:pPr algn="ctr"/>
            <a:endParaRPr lang="en-US" sz="2400" b="1" dirty="0"/>
          </a:p>
          <a:p>
            <a:pPr algn="ctr"/>
            <a:r>
              <a:rPr lang="en-US" sz="2400" b="1" dirty="0" smtClean="0"/>
              <a:t>MRI study: “social exclusion activates the same circuitry as physical pain.”</a:t>
            </a:r>
          </a:p>
          <a:p>
            <a:pPr algn="ctr"/>
            <a:endParaRPr lang="en-US" sz="2400" b="1" dirty="0"/>
          </a:p>
          <a:p>
            <a:pPr algn="ctr"/>
            <a:r>
              <a:rPr lang="en-US" sz="2800" b="1" dirty="0" smtClean="0"/>
              <a:t>Right Pauses: Sabbath Rest </a:t>
            </a:r>
          </a:p>
          <a:p>
            <a:pPr algn="ctr"/>
            <a:endParaRPr lang="en-US" sz="2400" b="1" dirty="0"/>
          </a:p>
        </p:txBody>
      </p:sp>
      <p:pic>
        <p:nvPicPr>
          <p:cNvPr id="4" name="Picture 3"/>
          <p:cNvPicPr>
            <a:picLocks noChangeAspect="1"/>
          </p:cNvPicPr>
          <p:nvPr/>
        </p:nvPicPr>
        <p:blipFill>
          <a:blip r:embed="rId2"/>
          <a:stretch>
            <a:fillRect/>
          </a:stretch>
        </p:blipFill>
        <p:spPr>
          <a:xfrm>
            <a:off x="76200" y="20782"/>
            <a:ext cx="1939699" cy="2197100"/>
          </a:xfrm>
          <a:prstGeom prst="rect">
            <a:avLst/>
          </a:prstGeom>
        </p:spPr>
      </p:pic>
      <p:sp>
        <p:nvSpPr>
          <p:cNvPr id="5" name="TextBox 4"/>
          <p:cNvSpPr txBox="1"/>
          <p:nvPr/>
        </p:nvSpPr>
        <p:spPr>
          <a:xfrm>
            <a:off x="2390279" y="400050"/>
            <a:ext cx="6199909" cy="523220"/>
          </a:xfrm>
          <a:prstGeom prst="rect">
            <a:avLst/>
          </a:prstGeom>
          <a:noFill/>
        </p:spPr>
        <p:txBody>
          <a:bodyPr wrap="square" rtlCol="0">
            <a:spAutoFit/>
          </a:bodyPr>
          <a:lstStyle/>
          <a:p>
            <a:pPr algn="ctr"/>
            <a:r>
              <a:rPr lang="en-US" sz="2800" b="1" dirty="0"/>
              <a:t>Right People: Community</a:t>
            </a:r>
          </a:p>
        </p:txBody>
      </p:sp>
    </p:spTree>
    <p:extLst>
      <p:ext uri="{BB962C8B-B14F-4D97-AF65-F5344CB8AC3E}">
        <p14:creationId xmlns:p14="http://schemas.microsoft.com/office/powerpoint/2010/main" val="1646352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TotalTime>
  <Words>585</Words>
  <Application>Microsoft Macintosh PowerPoint</Application>
  <PresentationFormat>On-screen Show (4:3)</PresentationFormat>
  <Paragraphs>74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Aharoni</vt:lpstr>
      <vt:lpstr>Calibri</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dc:creator>
  <cp:lastModifiedBy>maria garriott</cp:lastModifiedBy>
  <cp:revision>11</cp:revision>
  <dcterms:created xsi:type="dcterms:W3CDTF">2017-01-17T22:22:05Z</dcterms:created>
  <dcterms:modified xsi:type="dcterms:W3CDTF">2017-01-23T03:26:35Z</dcterms:modified>
</cp:coreProperties>
</file>